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5"/>
  </p:notesMasterIdLst>
  <p:handoutMasterIdLst>
    <p:handoutMasterId r:id="rId46"/>
  </p:handoutMasterIdLst>
  <p:sldIdLst>
    <p:sldId id="444" r:id="rId2"/>
    <p:sldId id="445" r:id="rId3"/>
    <p:sldId id="377" r:id="rId4"/>
    <p:sldId id="376" r:id="rId5"/>
    <p:sldId id="433" r:id="rId6"/>
    <p:sldId id="404" r:id="rId7"/>
    <p:sldId id="405" r:id="rId8"/>
    <p:sldId id="402" r:id="rId9"/>
    <p:sldId id="443" r:id="rId10"/>
    <p:sldId id="434" r:id="rId11"/>
    <p:sldId id="426" r:id="rId12"/>
    <p:sldId id="408" r:id="rId13"/>
    <p:sldId id="447" r:id="rId14"/>
    <p:sldId id="449" r:id="rId15"/>
    <p:sldId id="380" r:id="rId16"/>
    <p:sldId id="383" r:id="rId17"/>
    <p:sldId id="442" r:id="rId18"/>
    <p:sldId id="281" r:id="rId19"/>
    <p:sldId id="417" r:id="rId20"/>
    <p:sldId id="435" r:id="rId21"/>
    <p:sldId id="381" r:id="rId22"/>
    <p:sldId id="384" r:id="rId23"/>
    <p:sldId id="393" r:id="rId24"/>
    <p:sldId id="400" r:id="rId25"/>
    <p:sldId id="436" r:id="rId26"/>
    <p:sldId id="437" r:id="rId27"/>
    <p:sldId id="438" r:id="rId28"/>
    <p:sldId id="439" r:id="rId29"/>
    <p:sldId id="440" r:id="rId30"/>
    <p:sldId id="441" r:id="rId31"/>
    <p:sldId id="415" r:id="rId32"/>
    <p:sldId id="418" r:id="rId33"/>
    <p:sldId id="416" r:id="rId34"/>
    <p:sldId id="411" r:id="rId35"/>
    <p:sldId id="425" r:id="rId36"/>
    <p:sldId id="406" r:id="rId37"/>
    <p:sldId id="407" r:id="rId38"/>
    <p:sldId id="413" r:id="rId39"/>
    <p:sldId id="420" r:id="rId40"/>
    <p:sldId id="419" r:id="rId41"/>
    <p:sldId id="427" r:id="rId42"/>
    <p:sldId id="446" r:id="rId43"/>
    <p:sldId id="448" r:id="rId44"/>
  </p:sldIdLst>
  <p:sldSz cx="9144000" cy="6858000" type="screen4x3"/>
  <p:notesSz cx="7010400" cy="9296400"/>
  <p:defaultTextStyle>
    <a:defPPr>
      <a:defRPr lang="en-US"/>
    </a:defPPr>
    <a:lvl1pPr algn="l" rtl="0" fontAlgn="base">
      <a:spcBef>
        <a:spcPct val="0"/>
      </a:spcBef>
      <a:spcAft>
        <a:spcPct val="0"/>
      </a:spcAft>
      <a:defRPr sz="20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0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0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0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000" kern="1200">
        <a:solidFill>
          <a:schemeClr val="tx1"/>
        </a:solidFill>
        <a:latin typeface="Arial" charset="0"/>
        <a:ea typeface="ＭＳ Ｐゴシック" pitchFamily="34" charset="-128"/>
        <a:cs typeface="+mn-cs"/>
      </a:defRPr>
    </a:lvl5pPr>
    <a:lvl6pPr marL="2286000" algn="l" defTabSz="914400" rtl="0" eaLnBrk="1" latinLnBrk="0" hangingPunct="1">
      <a:defRPr sz="2000" kern="1200">
        <a:solidFill>
          <a:schemeClr val="tx1"/>
        </a:solidFill>
        <a:latin typeface="Arial" charset="0"/>
        <a:ea typeface="ＭＳ Ｐゴシック" pitchFamily="34" charset="-128"/>
        <a:cs typeface="+mn-cs"/>
      </a:defRPr>
    </a:lvl6pPr>
    <a:lvl7pPr marL="2743200" algn="l" defTabSz="914400" rtl="0" eaLnBrk="1" latinLnBrk="0" hangingPunct="1">
      <a:defRPr sz="2000" kern="1200">
        <a:solidFill>
          <a:schemeClr val="tx1"/>
        </a:solidFill>
        <a:latin typeface="Arial" charset="0"/>
        <a:ea typeface="ＭＳ Ｐゴシック" pitchFamily="34" charset="-128"/>
        <a:cs typeface="+mn-cs"/>
      </a:defRPr>
    </a:lvl7pPr>
    <a:lvl8pPr marL="3200400" algn="l" defTabSz="914400" rtl="0" eaLnBrk="1" latinLnBrk="0" hangingPunct="1">
      <a:defRPr sz="2000" kern="1200">
        <a:solidFill>
          <a:schemeClr val="tx1"/>
        </a:solidFill>
        <a:latin typeface="Arial" charset="0"/>
        <a:ea typeface="ＭＳ Ｐゴシック" pitchFamily="34" charset="-128"/>
        <a:cs typeface="+mn-cs"/>
      </a:defRPr>
    </a:lvl8pPr>
    <a:lvl9pPr marL="3657600" algn="l" defTabSz="914400" rtl="0" eaLnBrk="1" latinLnBrk="0" hangingPunct="1">
      <a:defRPr sz="20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F2F2F2"/>
    <a:srgbClr val="990000"/>
    <a:srgbClr val="FF6600"/>
    <a:srgbClr val="FF0000"/>
    <a:srgbClr val="000099"/>
    <a:srgbClr val="CC00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480" autoAdjust="0"/>
  </p:normalViewPr>
  <p:slideViewPr>
    <p:cSldViewPr snapToGrid="0">
      <p:cViewPr varScale="1">
        <p:scale>
          <a:sx n="92" d="100"/>
          <a:sy n="92" d="100"/>
        </p:scale>
        <p:origin x="534" y="84"/>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1" d="100"/>
          <a:sy n="51" d="100"/>
        </p:scale>
        <p:origin x="-165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786" tIns="46893" rIns="93786" bIns="46893" numCol="1" anchor="t" anchorCtr="0" compatLnSpc="1">
            <a:prstTxWarp prst="textNoShape">
              <a:avLst/>
            </a:prstTxWarp>
          </a:bodyPr>
          <a:lstStyle>
            <a:lvl1pPr defTabSz="938213">
              <a:defRPr sz="1200">
                <a:latin typeface="Arial" charset="0"/>
                <a:ea typeface="+mn-ea"/>
              </a:defRPr>
            </a:lvl1pPr>
          </a:lstStyle>
          <a:p>
            <a:pPr>
              <a:defRPr/>
            </a:pPr>
            <a:endParaRPr lang="en-US"/>
          </a:p>
        </p:txBody>
      </p:sp>
      <p:sp>
        <p:nvSpPr>
          <p:cNvPr id="67587"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786" tIns="46893" rIns="93786" bIns="46893" numCol="1" anchor="t" anchorCtr="0" compatLnSpc="1">
            <a:prstTxWarp prst="textNoShape">
              <a:avLst/>
            </a:prstTxWarp>
          </a:bodyPr>
          <a:lstStyle>
            <a:lvl1pPr algn="r" defTabSz="938213">
              <a:defRPr sz="1200">
                <a:latin typeface="Arial" charset="0"/>
                <a:ea typeface="+mn-ea"/>
              </a:defRPr>
            </a:lvl1pPr>
          </a:lstStyle>
          <a:p>
            <a:pPr>
              <a:defRPr/>
            </a:pPr>
            <a:endParaRPr lang="en-US"/>
          </a:p>
        </p:txBody>
      </p:sp>
      <p:sp>
        <p:nvSpPr>
          <p:cNvPr id="67588"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786" tIns="46893" rIns="93786" bIns="46893" numCol="1" anchor="b" anchorCtr="0" compatLnSpc="1">
            <a:prstTxWarp prst="textNoShape">
              <a:avLst/>
            </a:prstTxWarp>
          </a:bodyPr>
          <a:lstStyle>
            <a:lvl1pPr defTabSz="938213">
              <a:defRPr sz="1200">
                <a:latin typeface="Arial" charset="0"/>
                <a:ea typeface="+mn-ea"/>
              </a:defRPr>
            </a:lvl1pPr>
          </a:lstStyle>
          <a:p>
            <a:pPr>
              <a:defRPr/>
            </a:pPr>
            <a:endParaRPr lang="en-US"/>
          </a:p>
        </p:txBody>
      </p:sp>
      <p:sp>
        <p:nvSpPr>
          <p:cNvPr id="67589"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786" tIns="46893" rIns="93786" bIns="46893" numCol="1" anchor="b" anchorCtr="0" compatLnSpc="1">
            <a:prstTxWarp prst="textNoShape">
              <a:avLst/>
            </a:prstTxWarp>
          </a:bodyPr>
          <a:lstStyle>
            <a:lvl1pPr algn="r" defTabSz="938213">
              <a:defRPr sz="1200">
                <a:latin typeface="Arial" pitchFamily="34" charset="0"/>
              </a:defRPr>
            </a:lvl1pPr>
          </a:lstStyle>
          <a:p>
            <a:pPr>
              <a:defRPr/>
            </a:pPr>
            <a:fld id="{391B8508-A540-444E-9439-C86B35ACA66C}" type="slidenum">
              <a:rPr lang="en-US"/>
              <a:pPr>
                <a:defRPr/>
              </a:pPr>
              <a:t>‹#›</a:t>
            </a:fld>
            <a:endParaRPr lang="en-US"/>
          </a:p>
        </p:txBody>
      </p:sp>
    </p:spTree>
    <p:extLst>
      <p:ext uri="{BB962C8B-B14F-4D97-AF65-F5344CB8AC3E}">
        <p14:creationId xmlns:p14="http://schemas.microsoft.com/office/powerpoint/2010/main" val="3498873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3038475" cy="469900"/>
          </a:xfrm>
          <a:prstGeom prst="rect">
            <a:avLst/>
          </a:prstGeom>
          <a:noFill/>
          <a:ln w="9525">
            <a:noFill/>
            <a:miter lim="800000"/>
            <a:headEnd/>
            <a:tailEnd/>
          </a:ln>
          <a:effectLst/>
        </p:spPr>
        <p:txBody>
          <a:bodyPr vert="horz" wrap="square" lIns="93786" tIns="46893" rIns="93786" bIns="46893" numCol="1" anchor="t" anchorCtr="0" compatLnSpc="1">
            <a:prstTxWarp prst="textNoShape">
              <a:avLst/>
            </a:prstTxWarp>
          </a:bodyPr>
          <a:lstStyle>
            <a:lvl1pPr defTabSz="938213">
              <a:defRPr sz="1200">
                <a:latin typeface="Arial" charset="0"/>
                <a:ea typeface="+mn-ea"/>
              </a:defRPr>
            </a:lvl1pPr>
          </a:lstStyle>
          <a:p>
            <a:pPr>
              <a:defRPr/>
            </a:pPr>
            <a:endParaRPr lang="en-US"/>
          </a:p>
        </p:txBody>
      </p:sp>
      <p:sp>
        <p:nvSpPr>
          <p:cNvPr id="116739" name="Rectangle 3"/>
          <p:cNvSpPr>
            <a:spLocks noGrp="1" noChangeArrowheads="1"/>
          </p:cNvSpPr>
          <p:nvPr>
            <p:ph type="dt" idx="1"/>
          </p:nvPr>
        </p:nvSpPr>
        <p:spPr bwMode="auto">
          <a:xfrm>
            <a:off x="3971925" y="0"/>
            <a:ext cx="3038475" cy="469900"/>
          </a:xfrm>
          <a:prstGeom prst="rect">
            <a:avLst/>
          </a:prstGeom>
          <a:noFill/>
          <a:ln w="9525">
            <a:noFill/>
            <a:miter lim="800000"/>
            <a:headEnd/>
            <a:tailEnd/>
          </a:ln>
          <a:effectLst/>
        </p:spPr>
        <p:txBody>
          <a:bodyPr vert="horz" wrap="square" lIns="93786" tIns="46893" rIns="93786" bIns="46893" numCol="1" anchor="t" anchorCtr="0" compatLnSpc="1">
            <a:prstTxWarp prst="textNoShape">
              <a:avLst/>
            </a:prstTxWarp>
          </a:bodyPr>
          <a:lstStyle>
            <a:lvl1pPr algn="r" defTabSz="938213">
              <a:defRPr sz="1200">
                <a:latin typeface="Arial" charset="0"/>
                <a:ea typeface="+mn-ea"/>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1204913" y="704850"/>
            <a:ext cx="4600575" cy="3449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1" name="Rectangle 5"/>
          <p:cNvSpPr>
            <a:spLocks noGrp="1" noChangeArrowheads="1"/>
          </p:cNvSpPr>
          <p:nvPr>
            <p:ph type="body" sz="quarter" idx="3"/>
          </p:nvPr>
        </p:nvSpPr>
        <p:spPr bwMode="auto">
          <a:xfrm>
            <a:off x="935038" y="4389438"/>
            <a:ext cx="5140325" cy="4232275"/>
          </a:xfrm>
          <a:prstGeom prst="rect">
            <a:avLst/>
          </a:prstGeom>
          <a:noFill/>
          <a:ln w="9525">
            <a:noFill/>
            <a:miter lim="800000"/>
            <a:headEnd/>
            <a:tailEnd/>
          </a:ln>
          <a:effectLst/>
        </p:spPr>
        <p:txBody>
          <a:bodyPr vert="horz" wrap="square" lIns="93786" tIns="46893" rIns="93786" bIns="4689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6742" name="Rectangle 6"/>
          <p:cNvSpPr>
            <a:spLocks noGrp="1" noChangeArrowheads="1"/>
          </p:cNvSpPr>
          <p:nvPr>
            <p:ph type="ftr" sz="quarter" idx="4"/>
          </p:nvPr>
        </p:nvSpPr>
        <p:spPr bwMode="auto">
          <a:xfrm>
            <a:off x="0" y="8856663"/>
            <a:ext cx="3038475" cy="471487"/>
          </a:xfrm>
          <a:prstGeom prst="rect">
            <a:avLst/>
          </a:prstGeom>
          <a:noFill/>
          <a:ln w="9525">
            <a:noFill/>
            <a:miter lim="800000"/>
            <a:headEnd/>
            <a:tailEnd/>
          </a:ln>
          <a:effectLst/>
        </p:spPr>
        <p:txBody>
          <a:bodyPr vert="horz" wrap="square" lIns="93786" tIns="46893" rIns="93786" bIns="46893" numCol="1" anchor="b" anchorCtr="0" compatLnSpc="1">
            <a:prstTxWarp prst="textNoShape">
              <a:avLst/>
            </a:prstTxWarp>
          </a:bodyPr>
          <a:lstStyle>
            <a:lvl1pPr defTabSz="938213">
              <a:defRPr sz="1200">
                <a:latin typeface="Arial" charset="0"/>
                <a:ea typeface="+mn-ea"/>
              </a:defRPr>
            </a:lvl1pPr>
          </a:lstStyle>
          <a:p>
            <a:pPr>
              <a:defRPr/>
            </a:pPr>
            <a:endParaRPr lang="en-US"/>
          </a:p>
        </p:txBody>
      </p:sp>
      <p:sp>
        <p:nvSpPr>
          <p:cNvPr id="116743" name="Rectangle 7"/>
          <p:cNvSpPr>
            <a:spLocks noGrp="1" noChangeArrowheads="1"/>
          </p:cNvSpPr>
          <p:nvPr>
            <p:ph type="sldNum" sz="quarter" idx="5"/>
          </p:nvPr>
        </p:nvSpPr>
        <p:spPr bwMode="auto">
          <a:xfrm>
            <a:off x="3971925" y="8856663"/>
            <a:ext cx="3038475" cy="471487"/>
          </a:xfrm>
          <a:prstGeom prst="rect">
            <a:avLst/>
          </a:prstGeom>
          <a:noFill/>
          <a:ln w="9525">
            <a:noFill/>
            <a:miter lim="800000"/>
            <a:headEnd/>
            <a:tailEnd/>
          </a:ln>
          <a:effectLst/>
        </p:spPr>
        <p:txBody>
          <a:bodyPr vert="horz" wrap="square" lIns="93786" tIns="46893" rIns="93786" bIns="46893" numCol="1" anchor="b" anchorCtr="0" compatLnSpc="1">
            <a:prstTxWarp prst="textNoShape">
              <a:avLst/>
            </a:prstTxWarp>
          </a:bodyPr>
          <a:lstStyle>
            <a:lvl1pPr algn="r" defTabSz="938213">
              <a:defRPr sz="1200">
                <a:latin typeface="Arial" pitchFamily="34" charset="0"/>
              </a:defRPr>
            </a:lvl1pPr>
          </a:lstStyle>
          <a:p>
            <a:pPr>
              <a:defRPr/>
            </a:pPr>
            <a:fld id="{CA6B3627-9E60-4ED5-9A89-1BD56133C018}" type="slidenum">
              <a:rPr lang="en-US"/>
              <a:pPr>
                <a:defRPr/>
              </a:pPr>
              <a:t>‹#›</a:t>
            </a:fld>
            <a:endParaRPr lang="en-US"/>
          </a:p>
        </p:txBody>
      </p:sp>
    </p:spTree>
    <p:extLst>
      <p:ext uri="{BB962C8B-B14F-4D97-AF65-F5344CB8AC3E}">
        <p14:creationId xmlns:p14="http://schemas.microsoft.com/office/powerpoint/2010/main" val="32213616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pitchFamily="34" charset="-128"/>
              </a:rPr>
              <a:t> Roadway markings and traffic control devices instruct the driver where and what a driver is to do while driving. The follow module will help you understand what the signs and roadway markings are telling you.</a:t>
            </a:r>
          </a:p>
          <a:p>
            <a:endParaRPr lang="en-US">
              <a:ea typeface="ＭＳ Ｐゴシック" pitchFamily="34" charset="-128"/>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4253F168-70E2-4DE4-A7A8-9D0F955A99F9}" type="slidenum">
              <a:rPr lang="en-US" sz="1200" smtClean="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On</a:t>
            </a:r>
            <a:r>
              <a:rPr lang="en-US" baseline="0" dirty="0">
                <a:ea typeface="ＭＳ Ｐゴシック" pitchFamily="34" charset="-128"/>
              </a:rPr>
              <a:t> the r</a:t>
            </a:r>
            <a:r>
              <a:rPr lang="en-US" dirty="0">
                <a:ea typeface="ＭＳ Ｐゴシック" pitchFamily="34" charset="-128"/>
              </a:rPr>
              <a:t>ight edge of a highway</a:t>
            </a:r>
            <a:r>
              <a:rPr lang="en-US" baseline="0" dirty="0">
                <a:ea typeface="ＭＳ Ｐゴシック" pitchFamily="34" charset="-128"/>
              </a:rPr>
              <a:t> the</a:t>
            </a:r>
            <a:r>
              <a:rPr lang="en-US" dirty="0">
                <a:ea typeface="ＭＳ Ｐゴシック" pitchFamily="34" charset="-128"/>
              </a:rPr>
              <a:t> solid white lines</a:t>
            </a:r>
            <a:r>
              <a:rPr lang="en-US" baseline="0" dirty="0">
                <a:ea typeface="ＭＳ Ｐゴシック" pitchFamily="34" charset="-128"/>
              </a:rPr>
              <a:t> help keep you in your lane, especially at night. If you have low visibility due to fog or snow, keeping your eye on the white line will keep you on the road.</a:t>
            </a:r>
            <a:endParaRPr lang="en-US" dirty="0">
              <a:ea typeface="ＭＳ Ｐゴシック" pitchFamily="34" charset="-128"/>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43C63A91-CB79-47F2-B05F-95D410A691C7}" type="slidenum">
              <a:rPr lang="en-US" sz="1200" smtClean="0"/>
              <a:pPr eaLnBrk="1" hangingPunct="1"/>
              <a:t>11</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use of the left-turn lane by the red car.</a:t>
            </a:r>
          </a:p>
        </p:txBody>
      </p:sp>
      <p:sp>
        <p:nvSpPr>
          <p:cNvPr id="4" name="Slide Number Placeholder 3"/>
          <p:cNvSpPr>
            <a:spLocks noGrp="1"/>
          </p:cNvSpPr>
          <p:nvPr>
            <p:ph type="sldNum" sz="quarter" idx="10"/>
          </p:nvPr>
        </p:nvSpPr>
        <p:spPr/>
        <p:txBody>
          <a:bodyPr/>
          <a:lstStyle/>
          <a:p>
            <a:pPr>
              <a:defRPr/>
            </a:pPr>
            <a:fld id="{CA6B3627-9E60-4ED5-9A89-1BD56133C018}" type="slidenum">
              <a:rPr lang="en-US" smtClean="0"/>
              <a:pPr>
                <a:defRPr/>
              </a:pPr>
              <a:t>12</a:t>
            </a:fld>
            <a:endParaRPr lang="en-US"/>
          </a:p>
        </p:txBody>
      </p:sp>
    </p:spTree>
    <p:extLst>
      <p:ext uri="{BB962C8B-B14F-4D97-AF65-F5344CB8AC3E}">
        <p14:creationId xmlns:p14="http://schemas.microsoft.com/office/powerpoint/2010/main" val="2281289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series of two images, note the use of the shared left-turn lane by the white truck in this slide and the driver’s view in the next slide.</a:t>
            </a:r>
          </a:p>
        </p:txBody>
      </p:sp>
      <p:sp>
        <p:nvSpPr>
          <p:cNvPr id="4" name="Slide Number Placeholder 3"/>
          <p:cNvSpPr>
            <a:spLocks noGrp="1"/>
          </p:cNvSpPr>
          <p:nvPr>
            <p:ph type="sldNum" sz="quarter" idx="10"/>
          </p:nvPr>
        </p:nvSpPr>
        <p:spPr/>
        <p:txBody>
          <a:bodyPr/>
          <a:lstStyle/>
          <a:p>
            <a:pPr>
              <a:defRPr/>
            </a:pPr>
            <a:fld id="{CA6B3627-9E60-4ED5-9A89-1BD56133C018}" type="slidenum">
              <a:rPr lang="en-US" smtClean="0"/>
              <a:pPr>
                <a:defRPr/>
              </a:pPr>
              <a:t>13</a:t>
            </a:fld>
            <a:endParaRPr lang="en-US"/>
          </a:p>
        </p:txBody>
      </p:sp>
    </p:spTree>
    <p:extLst>
      <p:ext uri="{BB962C8B-B14F-4D97-AF65-F5344CB8AC3E}">
        <p14:creationId xmlns:p14="http://schemas.microsoft.com/office/powerpoint/2010/main" val="2281289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view of a shared left-turn lane.</a:t>
            </a:r>
          </a:p>
        </p:txBody>
      </p:sp>
      <p:sp>
        <p:nvSpPr>
          <p:cNvPr id="4" name="Slide Number Placeholder 3"/>
          <p:cNvSpPr>
            <a:spLocks noGrp="1"/>
          </p:cNvSpPr>
          <p:nvPr>
            <p:ph type="sldNum" sz="quarter" idx="10"/>
          </p:nvPr>
        </p:nvSpPr>
        <p:spPr/>
        <p:txBody>
          <a:bodyPr/>
          <a:lstStyle/>
          <a:p>
            <a:pPr>
              <a:defRPr/>
            </a:pPr>
            <a:fld id="{CA6B3627-9E60-4ED5-9A89-1BD56133C018}" type="slidenum">
              <a:rPr lang="en-US" smtClean="0"/>
              <a:pPr>
                <a:defRPr/>
              </a:pPr>
              <a:t>14</a:t>
            </a:fld>
            <a:endParaRPr lang="en-US"/>
          </a:p>
        </p:txBody>
      </p:sp>
    </p:spTree>
    <p:extLst>
      <p:ext uri="{BB962C8B-B14F-4D97-AF65-F5344CB8AC3E}">
        <p14:creationId xmlns:p14="http://schemas.microsoft.com/office/powerpoint/2010/main" val="4058304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Under what conditions is it legal to drive in the HOV lane?</a:t>
            </a:r>
          </a:p>
          <a:p>
            <a:endParaRPr lang="en-US" dirty="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What does HOV mean?  High Occupancy Vehicle:</a:t>
            </a:r>
            <a:r>
              <a:rPr lang="en-US" baseline="0" dirty="0">
                <a:ea typeface="ＭＳ Ｐゴシック" pitchFamily="34" charset="-128"/>
              </a:rPr>
              <a:t> meaning two or more occupants per car.</a:t>
            </a:r>
            <a:endParaRPr lang="en-US" dirty="0">
              <a:ea typeface="ＭＳ Ｐゴシック" pitchFamily="34" charset="-128"/>
            </a:endParaRPr>
          </a:p>
          <a:p>
            <a:endParaRPr lang="en-US" dirty="0">
              <a:ea typeface="ＭＳ Ｐゴシック" pitchFamily="34" charset="-128"/>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F4F4AA95-7DE4-45C3-850F-7FADEF03EBFB}" type="slidenum">
              <a:rPr lang="en-US" sz="1200" smtClean="0"/>
              <a:pPr eaLnBrk="1" hangingPunct="1"/>
              <a:t>15</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b="0" dirty="0">
                <a:solidFill>
                  <a:srgbClr val="000000"/>
                </a:solidFill>
                <a:latin typeface="Arial Narrow" pitchFamily="34" charset="0"/>
                <a:ea typeface="+mn-ea"/>
              </a:rPr>
              <a:t>Good habits for Roundabouts </a:t>
            </a:r>
          </a:p>
          <a:p>
            <a:pPr marL="177800" indent="-177800">
              <a:buFontTx/>
              <a:buChar char="•"/>
              <a:defRPr/>
            </a:pPr>
            <a:r>
              <a:rPr lang="en-US" b="0" dirty="0">
                <a:solidFill>
                  <a:srgbClr val="000000"/>
                </a:solidFill>
                <a:latin typeface="Arial Narrow" pitchFamily="34" charset="0"/>
                <a:ea typeface="+mn-ea"/>
              </a:rPr>
              <a:t>See the yield sign on approach</a:t>
            </a:r>
          </a:p>
          <a:p>
            <a:pPr marL="177800" indent="-177800">
              <a:buFontTx/>
              <a:buChar char="•"/>
              <a:defRPr/>
            </a:pPr>
            <a:r>
              <a:rPr lang="en-US" b="0" dirty="0">
                <a:solidFill>
                  <a:srgbClr val="000000"/>
                </a:solidFill>
                <a:latin typeface="Arial Narrow" pitchFamily="34" charset="0"/>
                <a:ea typeface="+mn-ea"/>
              </a:rPr>
              <a:t>Slow, search for pedestrians, bicyclists</a:t>
            </a:r>
          </a:p>
          <a:p>
            <a:pPr marL="177800" indent="-177800">
              <a:buFontTx/>
              <a:buChar char="•"/>
              <a:defRPr/>
            </a:pPr>
            <a:r>
              <a:rPr lang="en-US" b="0" dirty="0">
                <a:solidFill>
                  <a:srgbClr val="000000"/>
                </a:solidFill>
                <a:latin typeface="Arial Narrow" pitchFamily="34" charset="0"/>
                <a:ea typeface="+mn-ea"/>
              </a:rPr>
              <a:t>Stop only if necessary</a:t>
            </a:r>
          </a:p>
          <a:p>
            <a:pPr marL="177800" indent="-177800">
              <a:buFontTx/>
              <a:buChar char="•"/>
              <a:defRPr/>
            </a:pPr>
            <a:r>
              <a:rPr lang="en-US" b="0" dirty="0">
                <a:solidFill>
                  <a:srgbClr val="000000"/>
                </a:solidFill>
                <a:latin typeface="Arial Narrow" pitchFamily="34" charset="0"/>
                <a:ea typeface="+mn-ea"/>
              </a:rPr>
              <a:t>Yield to traffic in the circle</a:t>
            </a:r>
          </a:p>
          <a:p>
            <a:pPr marL="177800" indent="-177800">
              <a:buFontTx/>
              <a:buChar char="•"/>
              <a:defRPr/>
            </a:pPr>
            <a:r>
              <a:rPr lang="en-US" b="0" dirty="0">
                <a:solidFill>
                  <a:srgbClr val="000000"/>
                </a:solidFill>
                <a:latin typeface="Arial Narrow" pitchFamily="34" charset="0"/>
                <a:ea typeface="+mn-ea"/>
              </a:rPr>
              <a:t>Select a safe gap when entering the circle</a:t>
            </a:r>
          </a:p>
          <a:p>
            <a:pPr marL="177800" indent="-177800">
              <a:buFontTx/>
              <a:buChar char="•"/>
              <a:defRPr/>
            </a:pPr>
            <a:r>
              <a:rPr lang="en-US" b="0" dirty="0">
                <a:solidFill>
                  <a:srgbClr val="000000"/>
                </a:solidFill>
                <a:latin typeface="Arial Narrow" pitchFamily="34" charset="0"/>
                <a:ea typeface="+mn-ea"/>
              </a:rPr>
              <a:t>When traveling in the circle, yield to traffic attempting to leave</a:t>
            </a:r>
          </a:p>
          <a:p>
            <a:pPr marL="177800" indent="-177800">
              <a:buFontTx/>
              <a:buChar char="•"/>
              <a:defRPr/>
            </a:pPr>
            <a:r>
              <a:rPr lang="en-US" b="0" dirty="0">
                <a:solidFill>
                  <a:srgbClr val="000000"/>
                </a:solidFill>
                <a:latin typeface="Arial Narrow" pitchFamily="34" charset="0"/>
                <a:ea typeface="+mn-ea"/>
              </a:rPr>
              <a:t>Signal your exit</a:t>
            </a:r>
          </a:p>
          <a:p>
            <a:pPr marL="177800" indent="-177800">
              <a:buFontTx/>
              <a:buChar char="•"/>
              <a:defRPr/>
            </a:pPr>
            <a:r>
              <a:rPr lang="en-US" b="0" dirty="0">
                <a:solidFill>
                  <a:srgbClr val="000000"/>
                </a:solidFill>
                <a:latin typeface="Arial Narrow" pitchFamily="34" charset="0"/>
                <a:ea typeface="+mn-ea"/>
              </a:rPr>
              <a:t>Search for pedestrians and bicyclists</a:t>
            </a:r>
          </a:p>
          <a:p>
            <a:pPr>
              <a:defRPr/>
            </a:pPr>
            <a:endParaRPr lang="en-US" b="0" u="sng" dirty="0">
              <a:ea typeface="+mn-ea"/>
            </a:endParaRPr>
          </a:p>
          <a:p>
            <a:pPr>
              <a:defRPr/>
            </a:pPr>
            <a:r>
              <a:rPr lang="en-US" b="0" u="sng" dirty="0">
                <a:ea typeface="+mn-ea"/>
              </a:rPr>
              <a:t>Rule of Thumb</a:t>
            </a:r>
          </a:p>
          <a:p>
            <a:pPr marL="171450" indent="-171450">
              <a:buFont typeface="Arial" panose="020B0604020202020204" pitchFamily="34" charset="0"/>
              <a:buChar char="•"/>
              <a:defRPr/>
            </a:pPr>
            <a:r>
              <a:rPr lang="en-US" b="0" dirty="0">
                <a:ea typeface="+mn-ea"/>
              </a:rPr>
              <a:t>Yield on the entrance</a:t>
            </a:r>
          </a:p>
          <a:p>
            <a:pPr marL="171450" indent="-171450">
              <a:buFont typeface="Arial" panose="020B0604020202020204" pitchFamily="34" charset="0"/>
              <a:buChar char="•"/>
              <a:defRPr/>
            </a:pPr>
            <a:r>
              <a:rPr lang="en-US" b="0" dirty="0">
                <a:ea typeface="+mn-ea"/>
              </a:rPr>
              <a:t>Signal your exit</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99C0805A-F516-4E8B-BA5A-3BE017033287}" type="slidenum">
              <a:rPr lang="en-US" sz="1200" smtClean="0"/>
              <a:pPr eaLnBrk="1" hangingPunct="1"/>
              <a:t>16</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If I want to go to Helena, where should I exit the roundabout?</a:t>
            </a:r>
          </a:p>
          <a:p>
            <a:r>
              <a:rPr lang="en-US" dirty="0">
                <a:ea typeface="ＭＳ Ｐゴシック" pitchFamily="34" charset="-128"/>
              </a:rPr>
              <a:t>Is it legal to use the roundabout to complete a U-turn?  How should I do that?</a:t>
            </a:r>
          </a:p>
          <a:p>
            <a:r>
              <a:rPr lang="en-US" dirty="0">
                <a:ea typeface="ＭＳ Ｐゴシック" pitchFamily="34" charset="-128"/>
              </a:rPr>
              <a:t>If I wanted to go to Hwy 282, where should I exit the roundabout?</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18FAC247-D1A6-42DB-B9FC-8CD0F9A6A3E5}" type="slidenum">
              <a:rPr lang="en-US" sz="1200" smtClean="0"/>
              <a:pPr eaLnBrk="1" hangingPunct="1"/>
              <a:t>17</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In the diagram on the left, is it legal for the red car to pass the silver car?  Why or why not?</a:t>
            </a:r>
          </a:p>
          <a:p>
            <a:endParaRPr lang="en-US" dirty="0">
              <a:ea typeface="ＭＳ Ｐゴシック" pitchFamily="34" charset="-128"/>
            </a:endParaRPr>
          </a:p>
          <a:p>
            <a:r>
              <a:rPr lang="en-US" dirty="0">
                <a:ea typeface="ＭＳ Ｐゴシック" pitchFamily="34" charset="-128"/>
              </a:rPr>
              <a:t>How about the diagram on the right?  What makes it legal for the red car to pass?</a:t>
            </a:r>
          </a:p>
          <a:p>
            <a:endParaRPr lang="en-US" dirty="0">
              <a:ea typeface="ＭＳ Ｐゴシック" pitchFamily="34" charset="-128"/>
            </a:endParaRPr>
          </a:p>
          <a:p>
            <a:r>
              <a:rPr lang="en-US" dirty="0">
                <a:ea typeface="ＭＳ Ｐゴシック" pitchFamily="34" charset="-128"/>
              </a:rPr>
              <a:t>Solid yellow lines mean that it is unsafe to pass.  Where would you find these lines?</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C8E0E8A8-32BC-4367-9DA7-006A30D57CF5}" type="slidenum">
              <a:rPr lang="en-US" sz="1200" smtClean="0"/>
              <a:pPr eaLnBrk="1" hangingPunct="1"/>
              <a:t>18</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This car is passing in a no-passing zone.  Why is it OK to pass here?</a:t>
            </a:r>
          </a:p>
          <a:p>
            <a:endParaRPr lang="en-US" dirty="0">
              <a:ea typeface="ＭＳ Ｐゴシック" pitchFamily="34" charset="-128"/>
            </a:endParaRPr>
          </a:p>
          <a:p>
            <a:r>
              <a:rPr lang="en-US" dirty="0">
                <a:ea typeface="ＭＳ Ｐゴシック" pitchFamily="34" charset="-128"/>
              </a:rPr>
              <a:t>What should you consider when making this pass?</a:t>
            </a:r>
          </a:p>
          <a:p>
            <a:endParaRPr lang="en-US" dirty="0">
              <a:ea typeface="ＭＳ Ｐゴシック" pitchFamily="34" charset="-128"/>
            </a:endParaRPr>
          </a:p>
          <a:p>
            <a:r>
              <a:rPr lang="en-US" dirty="0">
                <a:ea typeface="ＭＳ Ｐゴシック" pitchFamily="34" charset="-128"/>
              </a:rPr>
              <a:t>Speed, line of sight, which direction the buffalo is moving, are there other buffalo in the trees?</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1E43C55C-F12A-4172-B658-DBD0C0853EAD}" type="slidenum">
              <a:rPr lang="en-US" sz="1200" smtClean="0"/>
              <a:pPr eaLnBrk="1" hangingPunct="1"/>
              <a:t>19</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Your driveway is on the left.  Is it legal to cross the double yellow line to turn into your driveway?  If so, what must you do?</a:t>
            </a:r>
          </a:p>
          <a:p>
            <a:endParaRPr lang="en-US" dirty="0">
              <a:ea typeface="ＭＳ Ｐゴシック" pitchFamily="34" charset="-128"/>
            </a:endParaRPr>
          </a:p>
          <a:p>
            <a:r>
              <a:rPr lang="en-US" dirty="0">
                <a:ea typeface="ＭＳ Ｐゴシック" pitchFamily="34" charset="-128"/>
              </a:rPr>
              <a:t>MCA 61-8-238 Driving on roadways laned for traffic.  (4) A person may turn a vehicle left across a lane marked with two yellow lines into a public or private parking lot, private road, private driveway, or roadway if the turn can be may safely and if the person does no hinder the flow of oncoming traffic.</a:t>
            </a: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FE428E79-1E9F-421F-8F5F-C563D9AEE9DD}" type="slidenum">
              <a:rPr lang="en-US" sz="1200" smtClean="0"/>
              <a:pPr eaLnBrk="1" hangingPunct="1"/>
              <a:t>20</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For more information about Montana Pavement markings refer to the most current Montana Driver’s Manual.</a:t>
            </a:r>
          </a:p>
          <a:p>
            <a:endParaRPr lang="en-US" dirty="0">
              <a:ea typeface="ＭＳ Ｐゴシック" pitchFamily="34" charset="-128"/>
            </a:endParaRPr>
          </a:p>
          <a:p>
            <a:r>
              <a:rPr lang="en-US" dirty="0">
                <a:ea typeface="ＭＳ Ｐゴシック" pitchFamily="34" charset="-128"/>
              </a:rPr>
              <a:t>Pavement markings come in two colors.</a:t>
            </a:r>
          </a:p>
          <a:p>
            <a:endParaRPr lang="en-US" dirty="0">
              <a:ea typeface="ＭＳ Ｐゴシック" pitchFamily="34" charset="-128"/>
            </a:endParaRPr>
          </a:p>
          <a:p>
            <a:r>
              <a:rPr lang="en-US" dirty="0">
                <a:ea typeface="ＭＳ Ｐゴシック" pitchFamily="34" charset="-128"/>
              </a:rPr>
              <a:t>White lines separate traffic going in the same direction.  Can be found on one-way streets, right edge of roadway, and marking crosswalks, bike lanes, and stop lines.</a:t>
            </a:r>
          </a:p>
          <a:p>
            <a:endParaRPr lang="en-US" dirty="0">
              <a:ea typeface="ＭＳ Ｐゴシック" pitchFamily="34" charset="-128"/>
            </a:endParaRPr>
          </a:p>
          <a:p>
            <a:r>
              <a:rPr lang="en-US" dirty="0">
                <a:ea typeface="ＭＳ Ｐゴシック" pitchFamily="34" charset="-128"/>
              </a:rPr>
              <a:t>White lines also act as barrier lines, stop lines and cross walk lines.  More on that later. </a:t>
            </a:r>
          </a:p>
          <a:p>
            <a:endParaRPr lang="en-US" dirty="0">
              <a:ea typeface="ＭＳ Ｐゴシック" pitchFamily="34" charset="-128"/>
            </a:endParaRPr>
          </a:p>
          <a:p>
            <a:r>
              <a:rPr lang="en-US" dirty="0">
                <a:ea typeface="ＭＳ Ｐゴシック" pitchFamily="34" charset="-128"/>
              </a:rPr>
              <a:t>Yellow lines are found on the left and separate traffic going in opposite directions or mark the left edge of a lane.</a:t>
            </a:r>
          </a:p>
          <a:p>
            <a:endParaRPr lang="en-US" dirty="0">
              <a:ea typeface="ＭＳ Ｐゴシック" pitchFamily="34" charset="-128"/>
            </a:endParaRPr>
          </a:p>
          <a:p>
            <a:r>
              <a:rPr lang="en-US" dirty="0">
                <a:ea typeface="ＭＳ Ｐゴシック" pitchFamily="34" charset="-128"/>
              </a:rPr>
              <a:t>What is happening if you are driving and </a:t>
            </a:r>
            <a:r>
              <a:rPr lang="en-US" baseline="0" dirty="0">
                <a:ea typeface="ＭＳ Ｐゴシック" pitchFamily="34" charset="-128"/>
              </a:rPr>
              <a:t>the yellow line on the right?</a:t>
            </a:r>
            <a:endParaRPr lang="en-US" dirty="0">
              <a:ea typeface="ＭＳ Ｐゴシック" pitchFamily="34" charset="-128"/>
            </a:endParaRPr>
          </a:p>
          <a:p>
            <a:endParaRPr lang="en-US" dirty="0">
              <a:ea typeface="ＭＳ Ｐゴシック" pitchFamily="34" charset="-128"/>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1E38F4BF-3116-4335-9951-DED88AC841BA}" type="slidenum">
              <a:rPr lang="en-US" sz="1200" smtClean="0"/>
              <a:pPr eaLnBrk="1" hangingPunct="1"/>
              <a:t>3</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342900" indent="-342900">
              <a:spcBef>
                <a:spcPts val="600"/>
              </a:spcBef>
              <a:buFontTx/>
              <a:buChar char="•"/>
              <a:defRPr/>
            </a:pPr>
            <a:r>
              <a:rPr lang="en-US" b="0" dirty="0">
                <a:ea typeface="+mn-ea"/>
                <a:cs typeface="Arial" charset="0"/>
              </a:rPr>
              <a:t>Open range means all unenclosed lands outside of cities, villages and herd districts, upon which cattle by custom, license, lease, or permit, are grazed or permitted to roam</a:t>
            </a:r>
          </a:p>
          <a:p>
            <a:pPr marL="342900" indent="-342900">
              <a:spcBef>
                <a:spcPts val="600"/>
              </a:spcBef>
              <a:buFontTx/>
              <a:buChar char="•"/>
              <a:defRPr/>
            </a:pPr>
            <a:r>
              <a:rPr lang="en-US" b="0" dirty="0">
                <a:ea typeface="+mn-ea"/>
                <a:cs typeface="Arial" charset="0"/>
              </a:rPr>
              <a:t>Fences do not void the open range law</a:t>
            </a:r>
          </a:p>
          <a:p>
            <a:pPr marL="342900" indent="-342900">
              <a:spcBef>
                <a:spcPts val="600"/>
              </a:spcBef>
              <a:buFontTx/>
              <a:buChar char="•"/>
              <a:defRPr/>
            </a:pPr>
            <a:r>
              <a:rPr lang="en-US" b="0" dirty="0">
                <a:ea typeface="+mn-ea"/>
                <a:cs typeface="Arial" charset="0"/>
              </a:rPr>
              <a:t>The owner is not required to keep animals off the road and is not liable for any damages or injury</a:t>
            </a:r>
          </a:p>
          <a:p>
            <a:pPr marL="342900" indent="-342900">
              <a:spcBef>
                <a:spcPts val="600"/>
              </a:spcBef>
              <a:buFontTx/>
              <a:buChar char="•"/>
              <a:defRPr/>
            </a:pPr>
            <a:r>
              <a:rPr lang="en-US" b="0" dirty="0">
                <a:ea typeface="+mn-ea"/>
                <a:cs typeface="Arial" charset="0"/>
              </a:rPr>
              <a:t>Animals under controlled movement in a crossing area have the right of way</a:t>
            </a:r>
          </a:p>
          <a:p>
            <a:pPr marL="0" indent="0">
              <a:spcBef>
                <a:spcPts val="600"/>
              </a:spcBef>
              <a:buFontTx/>
              <a:buNone/>
              <a:defRPr/>
            </a:pPr>
            <a:endParaRPr lang="en-US" b="0" dirty="0">
              <a:ea typeface="+mn-ea"/>
              <a:cs typeface="Arial" charset="0"/>
            </a:endParaRPr>
          </a:p>
          <a:p>
            <a:pPr marL="0" indent="0">
              <a:spcBef>
                <a:spcPts val="600"/>
              </a:spcBef>
              <a:buFontTx/>
              <a:buNone/>
              <a:defRPr/>
            </a:pPr>
            <a:r>
              <a:rPr lang="en-US" b="0" dirty="0">
                <a:ea typeface="+mn-ea"/>
                <a:cs typeface="Arial" charset="0"/>
              </a:rPr>
              <a:t>Driving in open range land at night is very dangerous.  What should you do to avoid collisions with livestock?</a:t>
            </a:r>
          </a:p>
          <a:p>
            <a:pPr>
              <a:defRPr/>
            </a:pPr>
            <a:endParaRPr lang="en-US" dirty="0">
              <a:ea typeface="+mn-ea"/>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C70EE5C1-F4AE-4BBB-AE40-DC4BDFEFFFD6}" type="slidenum">
              <a:rPr lang="en-US" sz="1200" smtClean="0"/>
              <a:pPr eaLnBrk="1" hangingPunct="1"/>
              <a:t>21</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Passing is not allowed, but you may move to the opposite lane to avoid hitting the livestock.  </a:t>
            </a:r>
          </a:p>
          <a:p>
            <a:endParaRPr lang="en-US" dirty="0">
              <a:ea typeface="ＭＳ Ｐゴシック" pitchFamily="34" charset="-128"/>
            </a:endParaRPr>
          </a:p>
          <a:p>
            <a:r>
              <a:rPr lang="en-US" dirty="0">
                <a:ea typeface="ＭＳ Ｐゴシック" pitchFamily="34" charset="-128"/>
              </a:rPr>
              <a:t>What do you need to do before you make this move?</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8489A384-9FBD-4C11-9445-E757B47D9989}" type="slidenum">
              <a:rPr lang="en-US" sz="1200" smtClean="0"/>
              <a:pPr eaLnBrk="1" hangingPunct="1"/>
              <a:t>22</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Is this a one-way or two-way street?</a:t>
            </a:r>
            <a:r>
              <a:rPr lang="en-US" baseline="0" dirty="0">
                <a:ea typeface="ＭＳ Ｐゴシック" pitchFamily="34" charset="-128"/>
              </a:rPr>
              <a:t> W</a:t>
            </a:r>
            <a:r>
              <a:rPr lang="en-US" dirty="0">
                <a:ea typeface="ＭＳ Ｐゴシック" pitchFamily="34" charset="-128"/>
              </a:rPr>
              <a:t>hat cues do you see to help you know this?</a:t>
            </a: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C79924DF-6C91-43E6-B8D5-F1F655EFBC76}" type="slidenum">
              <a:rPr lang="en-US" sz="1200" smtClean="0"/>
              <a:pPr eaLnBrk="1" hangingPunct="1"/>
              <a:t>24</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4 lanes</a:t>
            </a:r>
          </a:p>
          <a:p>
            <a:r>
              <a:rPr lang="en-US" dirty="0">
                <a:ea typeface="ＭＳ Ｐゴシック" pitchFamily="34" charset="-128"/>
              </a:rPr>
              <a:t>2 driving lanes and 2 parking lanes.</a:t>
            </a:r>
          </a:p>
          <a:p>
            <a:r>
              <a:rPr lang="en-US" dirty="0">
                <a:ea typeface="ＭＳ Ｐゴシック" pitchFamily="34" charset="-128"/>
              </a:rPr>
              <a:t>Parking lanes are used for parking and beginning right turns.</a:t>
            </a:r>
          </a:p>
          <a:p>
            <a:r>
              <a:rPr lang="en-US" dirty="0">
                <a:ea typeface="ＭＳ Ｐゴシック" pitchFamily="34" charset="-128"/>
              </a:rPr>
              <a:t>Driving lanes are used for driving straight and beginning left turns.</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8A2AEE9C-BF70-49AA-ADC5-79BC84E97961}" type="slidenum">
              <a:rPr lang="en-US" sz="1200" smtClean="0">
                <a:cs typeface="Arial" charset="0"/>
              </a:rPr>
              <a:pPr eaLnBrk="1" hangingPunct="1"/>
              <a:t>25</a:t>
            </a:fld>
            <a:endParaRPr lang="en-US" sz="120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ea typeface="ＭＳ Ｐゴシック" pitchFamily="34" charset="-128"/>
              </a:rPr>
              <a:t>Facing the wrong way on a one-way street!</a:t>
            </a:r>
          </a:p>
          <a:p>
            <a:pPr eaLnBrk="1" hangingPunct="1">
              <a:spcBef>
                <a:spcPct val="0"/>
              </a:spcBef>
            </a:pPr>
            <a:r>
              <a:rPr lang="en-US" dirty="0">
                <a:ea typeface="ＭＳ Ｐゴシック" pitchFamily="34" charset="-128"/>
              </a:rPr>
              <a:t>And …</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96AA12D9-4DB2-4BB0-985C-336E0C3F00D9}" type="slidenum">
              <a:rPr lang="en-US" sz="1200" smtClean="0">
                <a:cs typeface="Arial" charset="0"/>
              </a:rPr>
              <a:pPr eaLnBrk="1" hangingPunct="1"/>
              <a:t>26</a:t>
            </a:fld>
            <a:endParaRPr lang="en-US" sz="120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Between the yellow line and white line on the left</a:t>
            </a:r>
          </a:p>
          <a:p>
            <a:endParaRPr lang="en-US" dirty="0">
              <a:ea typeface="ＭＳ Ｐゴシック" pitchFamily="34" charset="-128"/>
            </a:endParaRPr>
          </a:p>
          <a:p>
            <a:r>
              <a:rPr lang="en-US" dirty="0">
                <a:ea typeface="ＭＳ Ｐゴシック" pitchFamily="34" charset="-128"/>
              </a:rPr>
              <a:t>And what should you do before you enter the turn lane?</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1A4A6DD5-4772-4FE0-A0EC-1C69817CC0F6}" type="slidenum">
              <a:rPr lang="en-US" sz="1200" smtClean="0">
                <a:cs typeface="Arial" charset="0"/>
              </a:rPr>
              <a:pPr eaLnBrk="1" hangingPunct="1"/>
              <a:t>27</a:t>
            </a:fld>
            <a:endParaRPr lang="en-US" sz="120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eaLnBrk="1" hangingPunct="1">
              <a:spcBef>
                <a:spcPct val="0"/>
              </a:spcBef>
              <a:buFontTx/>
              <a:buAutoNum type="arabicPeriod"/>
            </a:pPr>
            <a:r>
              <a:rPr lang="en-US" dirty="0">
                <a:ea typeface="ＭＳ Ｐゴシック" pitchFamily="34" charset="-128"/>
              </a:rPr>
              <a:t>Marks parking spaces</a:t>
            </a:r>
          </a:p>
          <a:p>
            <a:pPr marL="231775" indent="-231775" eaLnBrk="1" hangingPunct="1">
              <a:spcBef>
                <a:spcPct val="0"/>
              </a:spcBef>
              <a:buFontTx/>
              <a:buAutoNum type="arabicPeriod"/>
            </a:pPr>
            <a:r>
              <a:rPr lang="en-US" dirty="0">
                <a:ea typeface="ＭＳ Ｐゴシック" pitchFamily="34" charset="-128"/>
              </a:rPr>
              <a:t>One way street</a:t>
            </a:r>
          </a:p>
          <a:p>
            <a:pPr marL="231775" indent="-231775" eaLnBrk="1" hangingPunct="1">
              <a:spcBef>
                <a:spcPct val="0"/>
              </a:spcBef>
              <a:buFontTx/>
              <a:buAutoNum type="arabicPeriod"/>
            </a:pPr>
            <a:r>
              <a:rPr lang="en-US" dirty="0">
                <a:ea typeface="ＭＳ Ｐゴシック" pitchFamily="34" charset="-128"/>
              </a:rPr>
              <a:t>Entering school zone</a:t>
            </a:r>
          </a:p>
          <a:p>
            <a:pPr marL="231775" indent="-231775" eaLnBrk="1" hangingPunct="1">
              <a:spcBef>
                <a:spcPct val="0"/>
              </a:spcBef>
              <a:buFontTx/>
              <a:buAutoNum type="arabicPeriod"/>
            </a:pPr>
            <a:r>
              <a:rPr lang="en-US" dirty="0" err="1">
                <a:ea typeface="ＭＳ Ｐゴシック" pitchFamily="34" charset="-128"/>
              </a:rPr>
              <a:t>Sharrow</a:t>
            </a:r>
            <a:r>
              <a:rPr lang="en-US" dirty="0">
                <a:ea typeface="ＭＳ Ｐゴシック" pitchFamily="34" charset="-128"/>
              </a:rPr>
              <a:t> marking - vehicles and bicyclists share the same lane</a:t>
            </a:r>
          </a:p>
          <a:p>
            <a:pPr marL="0" indent="0" eaLnBrk="1" hangingPunct="1">
              <a:spcBef>
                <a:spcPct val="0"/>
              </a:spcBef>
              <a:buFontTx/>
              <a:buNone/>
            </a:pPr>
            <a:r>
              <a:rPr lang="en-US" dirty="0"/>
              <a:t>This marking is placed in the center of a travel lane to indicate that a bicyclist may use the full lane.</a:t>
            </a:r>
            <a:endParaRPr lang="en-US" dirty="0">
              <a:ea typeface="ＭＳ Ｐゴシック" pitchFamily="34" charset="-128"/>
            </a:endParaRP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53723034-10FA-4C28-B9D5-2C70FD4EC894}" type="slidenum">
              <a:rPr lang="en-US" sz="1200" smtClean="0">
                <a:cs typeface="Arial" charset="0"/>
              </a:rPr>
              <a:pPr eaLnBrk="1" hangingPunct="1"/>
              <a:t>28</a:t>
            </a:fld>
            <a:endParaRPr lang="en-US" sz="120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E59B1325-0BC1-4CB7-946C-8826FC256772}" type="slidenum">
              <a:rPr lang="en-US" sz="1200" smtClean="0"/>
              <a:pPr eaLnBrk="1" hangingPunct="1"/>
              <a:t>29</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You</a:t>
            </a:r>
            <a:r>
              <a:rPr lang="ja-JP" altLang="en-US" dirty="0">
                <a:ea typeface="ＭＳ Ｐゴシック" pitchFamily="34" charset="-128"/>
              </a:rPr>
              <a:t>’</a:t>
            </a:r>
            <a:r>
              <a:rPr lang="en-US" altLang="ja-JP" dirty="0">
                <a:ea typeface="ＭＳ Ｐゴシック" pitchFamily="34" charset="-128"/>
              </a:rPr>
              <a:t>re on the wrong side of the road – stay to the right of yellow lines! </a:t>
            </a:r>
            <a:endParaRPr lang="en-US" dirty="0">
              <a:ea typeface="ＭＳ Ｐゴシック" pitchFamily="34" charset="-128"/>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B6F1DFEC-6743-4BB3-8B15-94CB055F4E2C}" type="slidenum">
              <a:rPr lang="en-US" sz="1200" smtClean="0">
                <a:cs typeface="Arial" charset="0"/>
              </a:rPr>
              <a:pPr eaLnBrk="1" hangingPunct="1"/>
              <a:t>30</a:t>
            </a:fld>
            <a:endParaRPr lang="en-US" sz="120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good idea, especially with the double yellow lines telling you not to pass.</a:t>
            </a:r>
          </a:p>
        </p:txBody>
      </p:sp>
      <p:sp>
        <p:nvSpPr>
          <p:cNvPr id="4" name="Slide Number Placeholder 3"/>
          <p:cNvSpPr>
            <a:spLocks noGrp="1"/>
          </p:cNvSpPr>
          <p:nvPr>
            <p:ph type="sldNum" sz="quarter" idx="10"/>
          </p:nvPr>
        </p:nvSpPr>
        <p:spPr/>
        <p:txBody>
          <a:bodyPr/>
          <a:lstStyle/>
          <a:p>
            <a:pPr>
              <a:defRPr/>
            </a:pPr>
            <a:fld id="{CA6B3627-9E60-4ED5-9A89-1BD56133C018}" type="slidenum">
              <a:rPr lang="en-US" smtClean="0"/>
              <a:pPr>
                <a:defRPr/>
              </a:pPr>
              <a:t>31</a:t>
            </a:fld>
            <a:endParaRPr lang="en-US"/>
          </a:p>
        </p:txBody>
      </p:sp>
    </p:spTree>
    <p:extLst>
      <p:ext uri="{BB962C8B-B14F-4D97-AF65-F5344CB8AC3E}">
        <p14:creationId xmlns:p14="http://schemas.microsoft.com/office/powerpoint/2010/main" val="398376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2A796FE8-FEF5-4824-B25C-FCE2CEE52F55}" type="slidenum">
              <a:rPr lang="en-US" sz="1200" smtClean="0"/>
              <a:pPr eaLnBrk="1" hangingPunct="1"/>
              <a:t>4</a:t>
            </a:fld>
            <a:endParaRPr lang="en-US" sz="1200"/>
          </a:p>
        </p:txBody>
      </p:sp>
      <p:sp>
        <p:nvSpPr>
          <p:cNvPr id="50179" name="Rectangle 2"/>
          <p:cNvSpPr>
            <a:spLocks noGrp="1" noRot="1" noChangeAspect="1" noChangeArrowheads="1" noTextEdit="1"/>
          </p:cNvSpPr>
          <p:nvPr>
            <p:ph type="sldImg"/>
          </p:nvPr>
        </p:nvSpPr>
        <p:spPr>
          <a:xfrm>
            <a:off x="1189038" y="703263"/>
            <a:ext cx="4630737" cy="3473450"/>
          </a:xfrm>
          <a:ln w="12700" cap="flat">
            <a:solidFill>
              <a:schemeClr val="tx1"/>
            </a:solidFill>
          </a:ln>
        </p:spPr>
      </p:sp>
      <p:sp>
        <p:nvSpPr>
          <p:cNvPr id="50180" name="Rectangle 3"/>
          <p:cNvSpPr>
            <a:spLocks noGrp="1" noChangeArrowheads="1"/>
          </p:cNvSpPr>
          <p:nvPr>
            <p:ph type="body" idx="1"/>
          </p:nvPr>
        </p:nvSpPr>
        <p:spPr>
          <a:xfrm>
            <a:off x="935038" y="4414838"/>
            <a:ext cx="5140325"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37" tIns="47220" rIns="94437" bIns="47220"/>
          <a:lstStyle/>
          <a:p>
            <a:pPr eaLnBrk="1" hangingPunct="1"/>
            <a:r>
              <a:rPr lang="en-US" dirty="0">
                <a:ea typeface="ＭＳ Ｐゴシック" pitchFamily="34" charset="-128"/>
              </a:rPr>
              <a:t>Even though these lines are shown as white, we know that they will be different colors.</a:t>
            </a:r>
          </a:p>
          <a:p>
            <a:pPr eaLnBrk="1" hangingPunct="1"/>
            <a:endParaRPr lang="en-US" dirty="0">
              <a:ea typeface="ＭＳ Ｐゴシック" pitchFamily="34" charset="-128"/>
            </a:endParaRPr>
          </a:p>
          <a:p>
            <a:pPr eaLnBrk="1" hangingPunct="1"/>
            <a:r>
              <a:rPr lang="en-US" dirty="0">
                <a:ea typeface="ＭＳ Ｐゴシック" pitchFamily="34" charset="-128"/>
              </a:rPr>
              <a:t>As you click through this slide arrows will appear and disappear pointing to various lines.  Students should be asked the following question:</a:t>
            </a:r>
          </a:p>
          <a:p>
            <a:pPr eaLnBrk="1" hangingPunct="1"/>
            <a:endParaRPr lang="en-US" dirty="0">
              <a:ea typeface="ＭＳ Ｐゴシック" pitchFamily="34" charset="-128"/>
            </a:endParaRPr>
          </a:p>
          <a:p>
            <a:pPr eaLnBrk="1" hangingPunct="1"/>
            <a:r>
              <a:rPr lang="en-US" dirty="0">
                <a:ea typeface="ＭＳ Ｐゴシック" pitchFamily="34" charset="-128"/>
              </a:rPr>
              <a:t>What is this line, what color is this line and what does it instruct the driver to do?</a:t>
            </a:r>
          </a:p>
          <a:p>
            <a:pPr eaLnBrk="1" hangingPunct="1"/>
            <a:endParaRPr lang="en-US" dirty="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Technically, the person in the wheelchair must obey his traffic control signal. But, pedestrians always have the right of way.</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43249185-5243-4B9C-BC81-2754EB91E0DB}" type="slidenum">
              <a:rPr lang="en-US" sz="1200" smtClean="0"/>
              <a:pPr eaLnBrk="1" hangingPunct="1"/>
              <a:t>32</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It is legal to pass this oversize load because we are on a freeway.  Procedure should be to create space by moving close to the yellow line or lane position 2.</a:t>
            </a: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FD9B2BEE-6260-4772-B12A-199E14378A2E}" type="slidenum">
              <a:rPr lang="en-US" sz="1200" smtClean="0"/>
              <a:pPr eaLnBrk="1" hangingPunct="1"/>
              <a:t>33</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The car is breaking the law by passing the truck on this blind curve.  What should you do to create space in case he meets a car in the opposite direction?</a:t>
            </a: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C93829C9-9A39-49E9-BB51-B316137CD31F}" type="slidenum">
              <a:rPr lang="en-US" sz="1200" smtClean="0"/>
              <a:pPr eaLnBrk="1" hangingPunct="1"/>
              <a:t>34</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Two-way with 4 lanes.  What clues help you determine this information?</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F379EE40-8325-4ECE-8E80-A2A4EABA9EF9}" type="slidenum">
              <a:rPr lang="en-US" sz="1200" smtClean="0"/>
              <a:pPr eaLnBrk="1" hangingPunct="1"/>
              <a:t>35</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Obviously, the</a:t>
            </a:r>
            <a:r>
              <a:rPr lang="en-US" baseline="0" dirty="0">
                <a:ea typeface="ＭＳ Ｐゴシック" pitchFamily="34" charset="-128"/>
              </a:rPr>
              <a:t> driver of this car doesn’t</a:t>
            </a:r>
            <a:r>
              <a:rPr lang="en-US" dirty="0">
                <a:ea typeface="ＭＳ Ｐゴシック" pitchFamily="34" charset="-128"/>
              </a:rPr>
              <a:t> know how to legally park. He or she has</a:t>
            </a:r>
            <a:r>
              <a:rPr lang="en-US" baseline="0" dirty="0">
                <a:ea typeface="ＭＳ Ｐゴシック" pitchFamily="34" charset="-128"/>
              </a:rPr>
              <a:t> caused some </a:t>
            </a:r>
            <a:r>
              <a:rPr lang="en-US" dirty="0">
                <a:ea typeface="ＭＳ Ｐゴシック" pitchFamily="34" charset="-128"/>
              </a:rPr>
              <a:t>problems, especially for other drivers. The first is parking on the wrong of the street and the second is that the Yakima carrier could block the stop sign.  Your clue that you are on a two-way street is the signage that is meant for you.</a:t>
            </a: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E3EC5BE5-8F4C-4E88-ACCA-39177F6994FC}" type="slidenum">
              <a:rPr lang="en-US" sz="1200" smtClean="0"/>
              <a:pPr eaLnBrk="1" hangingPunct="1"/>
              <a:t>36</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b="0" dirty="0">
                <a:solidFill>
                  <a:srgbClr val="000000"/>
                </a:solidFill>
                <a:latin typeface="Arial" panose="020B0604020202020204" pitchFamily="34" charset="0"/>
                <a:ea typeface="+mn-ea"/>
                <a:cs typeface="Arial" panose="020B0604020202020204" pitchFamily="34" charset="0"/>
              </a:rPr>
              <a:t>Merging with traffic moving at 30 mph requires at least 6-7 seconds (one-block gap).</a:t>
            </a:r>
          </a:p>
          <a:p>
            <a:pPr marL="0" indent="0">
              <a:buFontTx/>
              <a:buNone/>
              <a:defRPr/>
            </a:pPr>
            <a:r>
              <a:rPr lang="en-US" b="0" dirty="0">
                <a:solidFill>
                  <a:srgbClr val="000000"/>
                </a:solidFill>
                <a:latin typeface="Arial" panose="020B0604020202020204" pitchFamily="34" charset="0"/>
                <a:ea typeface="+mn-ea"/>
                <a:cs typeface="Arial" panose="020B0604020202020204" pitchFamily="34" charset="0"/>
              </a:rPr>
              <a:t>Merging with traffic moving at 55 mph requires at least a three-block gap.</a:t>
            </a:r>
          </a:p>
          <a:p>
            <a:pPr>
              <a:defRPr/>
            </a:pPr>
            <a:r>
              <a:rPr lang="en-US" b="0" dirty="0">
                <a:solidFill>
                  <a:srgbClr val="000000"/>
                </a:solidFill>
                <a:latin typeface="Arial" panose="020B0604020202020204" pitchFamily="34" charset="0"/>
                <a:ea typeface="+mn-ea"/>
                <a:cs typeface="Arial" panose="020B0604020202020204" pitchFamily="34" charset="0"/>
              </a:rPr>
              <a:t>Did the driver in the white truck have a safe gap for a right turn?</a:t>
            </a:r>
          </a:p>
          <a:p>
            <a:pPr>
              <a:defRPr/>
            </a:pPr>
            <a:endParaRPr lang="en-US" dirty="0">
              <a:ea typeface="+mn-ea"/>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3C99C242-9521-4334-9E59-B76FD1051BFE}" type="slidenum">
              <a:rPr lang="en-US" sz="1200" smtClean="0"/>
              <a:pPr eaLnBrk="1" hangingPunct="1"/>
              <a:t>37</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need to do to make your right turn?</a:t>
            </a:r>
          </a:p>
        </p:txBody>
      </p:sp>
      <p:sp>
        <p:nvSpPr>
          <p:cNvPr id="4" name="Slide Number Placeholder 3"/>
          <p:cNvSpPr>
            <a:spLocks noGrp="1"/>
          </p:cNvSpPr>
          <p:nvPr>
            <p:ph type="sldNum" sz="quarter" idx="10"/>
          </p:nvPr>
        </p:nvSpPr>
        <p:spPr/>
        <p:txBody>
          <a:bodyPr/>
          <a:lstStyle/>
          <a:p>
            <a:pPr>
              <a:defRPr/>
            </a:pPr>
            <a:fld id="{CA6B3627-9E60-4ED5-9A89-1BD56133C018}" type="slidenum">
              <a:rPr lang="en-US" smtClean="0"/>
              <a:pPr>
                <a:defRPr/>
              </a:pPr>
              <a:t>38</a:t>
            </a:fld>
            <a:endParaRPr lang="en-US"/>
          </a:p>
        </p:txBody>
      </p:sp>
    </p:spTree>
    <p:extLst>
      <p:ext uri="{BB962C8B-B14F-4D97-AF65-F5344CB8AC3E}">
        <p14:creationId xmlns:p14="http://schemas.microsoft.com/office/powerpoint/2010/main" val="4098858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t>Scan your front zone.</a:t>
            </a:r>
          </a:p>
          <a:p>
            <a:pPr eaLnBrk="1" hangingPunct="1"/>
            <a:r>
              <a:rPr lang="en-US" b="0" dirty="0"/>
              <a:t>What do you see and what are your options?</a:t>
            </a:r>
          </a:p>
          <a:p>
            <a:endParaRPr lang="en-US" dirty="0"/>
          </a:p>
        </p:txBody>
      </p:sp>
      <p:sp>
        <p:nvSpPr>
          <p:cNvPr id="4" name="Slide Number Placeholder 3"/>
          <p:cNvSpPr>
            <a:spLocks noGrp="1"/>
          </p:cNvSpPr>
          <p:nvPr>
            <p:ph type="sldNum" sz="quarter" idx="10"/>
          </p:nvPr>
        </p:nvSpPr>
        <p:spPr/>
        <p:txBody>
          <a:bodyPr/>
          <a:lstStyle/>
          <a:p>
            <a:pPr>
              <a:defRPr/>
            </a:pPr>
            <a:fld id="{CA6B3627-9E60-4ED5-9A89-1BD56133C018}" type="slidenum">
              <a:rPr lang="en-US" smtClean="0"/>
              <a:pPr>
                <a:defRPr/>
              </a:pPr>
              <a:t>39</a:t>
            </a:fld>
            <a:endParaRPr lang="en-US"/>
          </a:p>
        </p:txBody>
      </p:sp>
    </p:spTree>
    <p:extLst>
      <p:ext uri="{BB962C8B-B14F-4D97-AF65-F5344CB8AC3E}">
        <p14:creationId xmlns:p14="http://schemas.microsoft.com/office/powerpoint/2010/main" val="1025616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you supposed to do in the far right lane?</a:t>
            </a:r>
          </a:p>
        </p:txBody>
      </p:sp>
      <p:sp>
        <p:nvSpPr>
          <p:cNvPr id="4" name="Slide Number Placeholder 3"/>
          <p:cNvSpPr>
            <a:spLocks noGrp="1"/>
          </p:cNvSpPr>
          <p:nvPr>
            <p:ph type="sldNum" sz="quarter" idx="10"/>
          </p:nvPr>
        </p:nvSpPr>
        <p:spPr/>
        <p:txBody>
          <a:bodyPr/>
          <a:lstStyle/>
          <a:p>
            <a:pPr>
              <a:defRPr/>
            </a:pPr>
            <a:fld id="{CA6B3627-9E60-4ED5-9A89-1BD56133C018}" type="slidenum">
              <a:rPr lang="en-US" smtClean="0"/>
              <a:pPr>
                <a:defRPr/>
              </a:pPr>
              <a:t>40</a:t>
            </a:fld>
            <a:endParaRPr lang="en-US"/>
          </a:p>
        </p:txBody>
      </p:sp>
    </p:spTree>
    <p:extLst>
      <p:ext uri="{BB962C8B-B14F-4D97-AF65-F5344CB8AC3E}">
        <p14:creationId xmlns:p14="http://schemas.microsoft.com/office/powerpoint/2010/main" val="35274069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Lower Carter Pond Fishing Access Site</a:t>
            </a:r>
          </a:p>
          <a:p>
            <a:r>
              <a:rPr lang="en-US" dirty="0">
                <a:ea typeface="ＭＳ Ｐゴシック" pitchFamily="34" charset="-128"/>
              </a:rPr>
              <a:t>9 miles northeast of Lewistown on Hwy 191</a:t>
            </a: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CB7AB21B-296D-4E54-91A6-8F2C1324A61D}" type="slidenum">
              <a:rPr lang="en-US" sz="1200" smtClean="0"/>
              <a:pPr eaLnBrk="1" hangingPunct="1"/>
              <a:t>41</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What does the white dashed line tell the driver to do?</a:t>
            </a:r>
          </a:p>
          <a:p>
            <a:r>
              <a:rPr lang="en-US" dirty="0">
                <a:ea typeface="ＭＳ Ｐゴシック" pitchFamily="34" charset="-128"/>
              </a:rPr>
              <a:t>Can you change lanes during this maneuver?</a:t>
            </a:r>
          </a:p>
          <a:p>
            <a:r>
              <a:rPr lang="en-US" dirty="0">
                <a:ea typeface="ＭＳ Ｐゴシック" pitchFamily="34" charset="-128"/>
              </a:rPr>
              <a:t>Even though the line is there sometimes other drivers don</a:t>
            </a:r>
            <a:r>
              <a:rPr lang="en-US" altLang="en-US" dirty="0">
                <a:ea typeface="ＭＳ Ｐゴシック" pitchFamily="34" charset="-128"/>
              </a:rPr>
              <a:t>’</a:t>
            </a:r>
            <a:r>
              <a:rPr lang="en-US" dirty="0">
                <a:ea typeface="ＭＳ Ｐゴシック" pitchFamily="34" charset="-128"/>
              </a:rPr>
              <a:t>t follow its instruction.  What should you watch for as you make this turn?</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821626F7-36A5-4173-8494-0583D465BB95}" type="slidenum">
              <a:rPr lang="en-US" sz="1200" smtClean="0">
                <a:cs typeface="Arial" charset="0"/>
              </a:rPr>
              <a:pPr eaLnBrk="1" hangingPunct="1"/>
              <a:t>5</a:t>
            </a:fld>
            <a:endParaRPr lang="en-US" sz="120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ＭＳ Ｐゴシック" charset="0"/>
                <a:cs typeface="+mn-cs"/>
              </a:rPr>
              <a:t>Under Montana law, motorists stopped for a traffic violation or involvement in a motor vehicle collision are required to show proof of insurance to law enforcement, in addition to displaying their driver license and vehicle registration.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ＭＳ Ｐゴシック" charset="0"/>
                <a:cs typeface="+mn-cs"/>
              </a:rPr>
              <a:t>Indians driving on</a:t>
            </a:r>
            <a:r>
              <a:rPr lang="en-US" sz="1200" kern="1200" baseline="0" dirty="0">
                <a:solidFill>
                  <a:schemeClr val="tx1"/>
                </a:solidFill>
                <a:effectLst/>
                <a:latin typeface="Times New Roman" pitchFamily="18" charset="0"/>
                <a:ea typeface="ＭＳ Ｐゴシック" charset="0"/>
                <a:cs typeface="+mn-cs"/>
              </a:rPr>
              <a:t> reservation roads in Indian country follow tribal traffic codes which may not require a driver license and insurance.  Consider inviting a tribal officer to discuss the traffic codes which apply in specific areas.  The  Tribal Council of the Confederated Salish and Kootenai Tribes adopted the Montana traffic laws in MCA Title 61. </a:t>
            </a:r>
            <a:endParaRPr lang="en-US" sz="1200" kern="1200" dirty="0">
              <a:solidFill>
                <a:schemeClr val="tx1"/>
              </a:solidFill>
              <a:effectLst/>
              <a:latin typeface="Times New Roman" pitchFamily="18"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pPr>
              <a:defRPr/>
            </a:pPr>
            <a:fld id="{CA6B3627-9E60-4ED5-9A89-1BD56133C018}" type="slidenum">
              <a:rPr lang="en-US" smtClean="0"/>
              <a:pPr>
                <a:defRPr/>
              </a:pPr>
              <a:t>42</a:t>
            </a:fld>
            <a:endParaRPr lang="en-US"/>
          </a:p>
        </p:txBody>
      </p:sp>
    </p:spTree>
    <p:extLst>
      <p:ext uri="{BB962C8B-B14F-4D97-AF65-F5344CB8AC3E}">
        <p14:creationId xmlns:p14="http://schemas.microsoft.com/office/powerpoint/2010/main" val="36089344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and Benchmarks:</a:t>
            </a:r>
            <a:r>
              <a:rPr lang="en-US" baseline="0" dirty="0"/>
              <a:t> </a:t>
            </a:r>
            <a:r>
              <a:rPr lang="en-US" dirty="0"/>
              <a:t>This is for your reference and not to be read to the class verbatim.  Please review</a:t>
            </a:r>
            <a:r>
              <a:rPr lang="en-US" baseline="0" dirty="0"/>
              <a:t> prior to the lesson so you are aware of what the student will be required to know at the end of the module.</a:t>
            </a:r>
          </a:p>
        </p:txBody>
      </p:sp>
      <p:sp>
        <p:nvSpPr>
          <p:cNvPr id="4" name="Slide Number Placeholder 3"/>
          <p:cNvSpPr>
            <a:spLocks noGrp="1"/>
          </p:cNvSpPr>
          <p:nvPr>
            <p:ph type="sldNum" sz="quarter" idx="10"/>
          </p:nvPr>
        </p:nvSpPr>
        <p:spPr/>
        <p:txBody>
          <a:bodyPr/>
          <a:lstStyle/>
          <a:p>
            <a:fld id="{3D16B751-3AA4-874D-9CB5-26B5ACA59E53}" type="slidenum">
              <a:rPr lang="en-US" smtClean="0"/>
              <a:pPr/>
              <a:t>43</a:t>
            </a:fld>
            <a:endParaRPr lang="en-US"/>
          </a:p>
        </p:txBody>
      </p:sp>
    </p:spTree>
    <p:extLst>
      <p:ext uri="{BB962C8B-B14F-4D97-AF65-F5344CB8AC3E}">
        <p14:creationId xmlns:p14="http://schemas.microsoft.com/office/powerpoint/2010/main" val="21398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Notice the two solid lines marking your lane.  One also has bumps on it.  These are called barrier lines and it is illegal to cross them.</a:t>
            </a:r>
          </a:p>
          <a:p>
            <a:endParaRPr lang="en-US" dirty="0">
              <a:ea typeface="ＭＳ Ｐゴシック" pitchFamily="34" charset="-128"/>
            </a:endParaRPr>
          </a:p>
          <a:p>
            <a:r>
              <a:rPr lang="en-US" dirty="0">
                <a:ea typeface="ＭＳ Ｐゴシック" pitchFamily="34" charset="-128"/>
              </a:rPr>
              <a:t>What actions are required at this traffic signal?</a:t>
            </a:r>
          </a:p>
          <a:p>
            <a:r>
              <a:rPr lang="en-US" dirty="0">
                <a:ea typeface="ＭＳ Ｐゴシック" pitchFamily="34" charset="-128"/>
              </a:rPr>
              <a:t>What pavement markings and signs tell you that?</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A7984627-DD5E-4913-9640-905922F36ADB}" type="slidenum">
              <a:rPr lang="en-US" sz="1200" smtClean="0"/>
              <a:pPr eaLnBrk="1" hangingPunct="1"/>
              <a:t>6</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Road</a:t>
            </a:r>
            <a:r>
              <a:rPr lang="en-US" baseline="0" dirty="0">
                <a:ea typeface="ＭＳ Ｐゴシック" pitchFamily="34" charset="-128"/>
              </a:rPr>
              <a:t> markings on this street give you clues on what you can do</a:t>
            </a:r>
            <a:r>
              <a:rPr lang="en-US" dirty="0">
                <a:ea typeface="ＭＳ Ｐゴシック" pitchFamily="34" charset="-128"/>
              </a:rPr>
              <a:t>.  </a:t>
            </a:r>
          </a:p>
          <a:p>
            <a:endParaRPr lang="en-US" dirty="0">
              <a:ea typeface="ＭＳ Ｐゴシック" pitchFamily="34" charset="-128"/>
            </a:endParaRPr>
          </a:p>
          <a:p>
            <a:r>
              <a:rPr lang="en-US" dirty="0">
                <a:ea typeface="ＭＳ Ｐゴシック" pitchFamily="34" charset="-128"/>
              </a:rPr>
              <a:t>What kind of street is this?</a:t>
            </a:r>
          </a:p>
          <a:p>
            <a:endParaRPr lang="en-US" dirty="0">
              <a:ea typeface="ＭＳ Ｐゴシック" pitchFamily="34" charset="-128"/>
            </a:endParaRPr>
          </a:p>
          <a:p>
            <a:r>
              <a:rPr lang="en-US" dirty="0">
                <a:ea typeface="ＭＳ Ｐゴシック" pitchFamily="34" charset="-128"/>
              </a:rPr>
              <a:t>There are two sets of dashed lines and one solid barrier line.  There is also a diamond shape on the road in the right lane. Who can drive in the far right lane?</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4231AA1B-8BAC-4B13-ADD8-ED8399E1816F}" type="slidenum">
              <a:rPr lang="en-US" sz="1200" smtClean="0"/>
              <a:pPr eaLnBrk="1" hangingPunct="1"/>
              <a:t>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xfrm>
            <a:off x="914400" y="4495800"/>
            <a:ext cx="5140325" cy="4232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How many intersections are here?</a:t>
            </a:r>
          </a:p>
          <a:p>
            <a:endParaRPr lang="en-US" dirty="0">
              <a:ea typeface="ＭＳ Ｐゴシック" pitchFamily="34" charset="-128"/>
            </a:endParaRPr>
          </a:p>
          <a:p>
            <a:r>
              <a:rPr lang="en-US" dirty="0">
                <a:ea typeface="ＭＳ Ｐゴシック" pitchFamily="34" charset="-128"/>
              </a:rPr>
              <a:t>Stop signs tell you what to do.</a:t>
            </a:r>
          </a:p>
          <a:p>
            <a:r>
              <a:rPr lang="en-US" dirty="0">
                <a:ea typeface="ＭＳ Ｐゴシック" pitchFamily="34" charset="-128"/>
              </a:rPr>
              <a:t>Lines tell you where to stop.  </a:t>
            </a:r>
          </a:p>
          <a:p>
            <a:endParaRPr lang="en-US" dirty="0">
              <a:ea typeface="ＭＳ Ｐゴシック" pitchFamily="34" charset="-128"/>
            </a:endParaRPr>
          </a:p>
          <a:p>
            <a:r>
              <a:rPr lang="en-US" dirty="0">
                <a:ea typeface="ＭＳ Ｐゴシック" pitchFamily="34" charset="-128"/>
              </a:rPr>
              <a:t>Where are you supposed to stop at this intersection?</a:t>
            </a: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BFF0D21F-1B8E-40B1-A2A0-DEAB3396A2E6}" type="slidenum">
              <a:rPr lang="en-US" sz="1200" smtClean="0"/>
              <a:pPr eaLnBrk="1" hangingPunct="1"/>
              <a:t>8</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If the signals were flashing where are you supposed to stop? </a:t>
            </a:r>
          </a:p>
          <a:p>
            <a:r>
              <a:rPr lang="en-US" dirty="0">
                <a:ea typeface="ＭＳ Ｐゴシック" pitchFamily="34" charset="-128"/>
              </a:rPr>
              <a:t>Is it legal to cross the tracks when the lights are flashing?  </a:t>
            </a:r>
          </a:p>
          <a:p>
            <a:r>
              <a:rPr lang="en-US" dirty="0">
                <a:ea typeface="ＭＳ Ｐゴシック" pitchFamily="34" charset="-128"/>
              </a:rPr>
              <a:t>Who must yield at this intersection?</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DF597943-8918-4AA5-BBE4-BDAA3AEFBF5F}" type="slidenum">
              <a:rPr lang="en-US" sz="1200" smtClean="0"/>
              <a:pPr eaLnBrk="1" hangingPunct="1"/>
              <a:t>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dirty="0">
                <a:solidFill>
                  <a:schemeClr val="tx1"/>
                </a:solidFill>
                <a:latin typeface="Arial" charset="0"/>
                <a:ea typeface="ＭＳ Ｐゴシック" pitchFamily="34" charset="-128"/>
                <a:cs typeface="Arial" charset="0"/>
              </a:rPr>
              <a:t>These triangle markings are becoming more common before crosswalks and roundabouts. </a:t>
            </a:r>
          </a:p>
          <a:p>
            <a:r>
              <a:rPr lang="en-US" sz="1200" b="0" dirty="0">
                <a:solidFill>
                  <a:schemeClr val="tx1"/>
                </a:solidFill>
                <a:latin typeface="Arial" charset="0"/>
                <a:ea typeface="ＭＳ Ｐゴシック" pitchFamily="34" charset="-128"/>
                <a:cs typeface="Arial" charset="0"/>
              </a:rPr>
              <a:t>They serve two purposes:</a:t>
            </a:r>
            <a:endParaRPr lang="en-US" sz="1200" b="0" baseline="0" dirty="0">
              <a:solidFill>
                <a:schemeClr val="tx1"/>
              </a:solidFill>
              <a:latin typeface="Arial" charset="0"/>
              <a:ea typeface="ＭＳ Ｐゴシック" pitchFamily="34" charset="-128"/>
              <a:cs typeface="Arial" charset="0"/>
            </a:endParaRPr>
          </a:p>
          <a:p>
            <a:pPr marL="171450" indent="-171450">
              <a:buFont typeface="Arial" panose="020B0604020202020204" pitchFamily="34" charset="0"/>
              <a:buChar char="•"/>
            </a:pPr>
            <a:r>
              <a:rPr lang="en-US" sz="1200" b="0" baseline="0" dirty="0">
                <a:solidFill>
                  <a:schemeClr val="tx1"/>
                </a:solidFill>
                <a:latin typeface="Arial" charset="0"/>
                <a:ea typeface="ＭＳ Ｐゴシック" pitchFamily="34" charset="-128"/>
                <a:cs typeface="Arial" charset="0"/>
              </a:rPr>
              <a:t>T</a:t>
            </a:r>
            <a:r>
              <a:rPr lang="en-US" sz="1200" b="0" dirty="0">
                <a:solidFill>
                  <a:schemeClr val="tx1"/>
                </a:solidFill>
                <a:latin typeface="Arial" charset="0"/>
                <a:ea typeface="ＭＳ Ｐゴシック" pitchFamily="34" charset="-128"/>
                <a:cs typeface="Arial" charset="0"/>
              </a:rPr>
              <a:t>he first is to tell you that you must yield to pedestrians and prior to entering the roundabout.</a:t>
            </a:r>
          </a:p>
          <a:p>
            <a:pPr marL="171450" indent="-171450">
              <a:buFont typeface="Arial" panose="020B0604020202020204" pitchFamily="34" charset="0"/>
              <a:buChar char="•"/>
            </a:pPr>
            <a:r>
              <a:rPr lang="en-US" sz="1200" b="0" dirty="0">
                <a:solidFill>
                  <a:schemeClr val="tx1"/>
                </a:solidFill>
                <a:latin typeface="Arial" charset="0"/>
                <a:ea typeface="ＭＳ Ｐゴシック" pitchFamily="34" charset="-128"/>
                <a:cs typeface="Arial" charset="0"/>
              </a:rPr>
              <a:t>The second is to tell you where</a:t>
            </a:r>
            <a:r>
              <a:rPr lang="en-US" sz="1200" b="0" baseline="0" dirty="0">
                <a:solidFill>
                  <a:schemeClr val="tx1"/>
                </a:solidFill>
                <a:latin typeface="Arial" charset="0"/>
                <a:ea typeface="ＭＳ Ｐゴシック" pitchFamily="34" charset="-128"/>
                <a:cs typeface="Arial" charset="0"/>
              </a:rPr>
              <a:t> to</a:t>
            </a:r>
            <a:r>
              <a:rPr lang="en-US" sz="1200" b="0" dirty="0">
                <a:solidFill>
                  <a:schemeClr val="tx1"/>
                </a:solidFill>
                <a:latin typeface="Arial" charset="0"/>
                <a:ea typeface="ＭＳ Ｐゴシック" pitchFamily="34" charset="-128"/>
                <a:cs typeface="Arial" charset="0"/>
              </a:rPr>
              <a:t> stop when you are</a:t>
            </a:r>
            <a:r>
              <a:rPr lang="en-US" sz="1200" b="0" baseline="0" dirty="0">
                <a:solidFill>
                  <a:schemeClr val="tx1"/>
                </a:solidFill>
                <a:latin typeface="Arial" charset="0"/>
                <a:ea typeface="ＭＳ Ｐゴシック" pitchFamily="34" charset="-128"/>
                <a:cs typeface="Arial" charset="0"/>
              </a:rPr>
              <a:t> yielding to another</a:t>
            </a:r>
            <a:r>
              <a:rPr lang="en-US" sz="1200" b="0" dirty="0">
                <a:solidFill>
                  <a:schemeClr val="tx1"/>
                </a:solidFill>
                <a:latin typeface="Arial" charset="0"/>
                <a:ea typeface="ＭＳ Ｐゴシック" pitchFamily="34" charset="-128"/>
                <a:cs typeface="Arial" charset="0"/>
              </a:rPr>
              <a:t> car or pedestrian.</a:t>
            </a: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eaLnBrk="0" hangingPunct="0">
              <a:defRPr sz="2000">
                <a:solidFill>
                  <a:schemeClr val="tx1"/>
                </a:solidFill>
                <a:latin typeface="Arial" charset="0"/>
                <a:ea typeface="ＭＳ Ｐゴシック" pitchFamily="34" charset="-128"/>
              </a:defRPr>
            </a:lvl1pPr>
            <a:lvl2pPr marL="742950" indent="-285750" defTabSz="938213" eaLnBrk="0" hangingPunct="0">
              <a:defRPr sz="2000">
                <a:solidFill>
                  <a:schemeClr val="tx1"/>
                </a:solidFill>
                <a:latin typeface="Arial" charset="0"/>
                <a:ea typeface="ＭＳ Ｐゴシック" pitchFamily="34" charset="-128"/>
              </a:defRPr>
            </a:lvl2pPr>
            <a:lvl3pPr marL="1143000" indent="-228600" defTabSz="938213" eaLnBrk="0" hangingPunct="0">
              <a:defRPr sz="2000">
                <a:solidFill>
                  <a:schemeClr val="tx1"/>
                </a:solidFill>
                <a:latin typeface="Arial" charset="0"/>
                <a:ea typeface="ＭＳ Ｐゴシック" pitchFamily="34" charset="-128"/>
              </a:defRPr>
            </a:lvl3pPr>
            <a:lvl4pPr marL="1600200" indent="-228600" defTabSz="938213" eaLnBrk="0" hangingPunct="0">
              <a:defRPr sz="2000">
                <a:solidFill>
                  <a:schemeClr val="tx1"/>
                </a:solidFill>
                <a:latin typeface="Arial" charset="0"/>
                <a:ea typeface="ＭＳ Ｐゴシック" pitchFamily="34" charset="-128"/>
              </a:defRPr>
            </a:lvl4pPr>
            <a:lvl5pPr marL="2057400" indent="-228600" defTabSz="938213" eaLnBrk="0" hangingPunct="0">
              <a:defRPr sz="2000">
                <a:solidFill>
                  <a:schemeClr val="tx1"/>
                </a:solidFill>
                <a:latin typeface="Arial" charset="0"/>
                <a:ea typeface="ＭＳ Ｐゴシック" pitchFamily="34" charset="-128"/>
              </a:defRPr>
            </a:lvl5pPr>
            <a:lvl6pPr marL="25146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defTabSz="938213"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A270C69E-5F05-4738-A955-F503178CB85F}" type="slidenum">
              <a:rPr lang="en-US" sz="1200" smtClean="0">
                <a:cs typeface="Arial" charset="0"/>
              </a:rPr>
              <a:pPr eaLnBrk="1" hangingPunct="1"/>
              <a:t>10</a:t>
            </a:fld>
            <a:endParaRPr lang="en-US" sz="120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mj-lt"/>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Footer Placeholder 4"/>
          <p:cNvSpPr>
            <a:spLocks noGrp="1"/>
          </p:cNvSpPr>
          <p:nvPr>
            <p:ph type="ftr" sz="quarter" idx="10"/>
          </p:nvPr>
        </p:nvSpPr>
        <p:spPr>
          <a:xfrm>
            <a:off x="457200" y="6327775"/>
            <a:ext cx="3550024" cy="365125"/>
          </a:xfrm>
        </p:spPr>
        <p:txBody>
          <a:bodyPr/>
          <a:lstStyle>
            <a:lvl1pPr>
              <a:defRPr i="1">
                <a:latin typeface="+mn-lt"/>
              </a:defRPr>
            </a:lvl1pPr>
          </a:lstStyle>
          <a:p>
            <a:pPr>
              <a:defRPr/>
            </a:pPr>
            <a:r>
              <a:rPr lang="en-US" dirty="0"/>
              <a:t>Montana Teen Driver Education and Training Curriculum</a:t>
            </a:r>
          </a:p>
        </p:txBody>
      </p:sp>
      <p:sp>
        <p:nvSpPr>
          <p:cNvPr id="5" name="Slide Number Placeholder 5"/>
          <p:cNvSpPr>
            <a:spLocks noGrp="1"/>
          </p:cNvSpPr>
          <p:nvPr>
            <p:ph type="sldNum" sz="quarter" idx="11"/>
          </p:nvPr>
        </p:nvSpPr>
        <p:spPr/>
        <p:txBody>
          <a:bodyPr/>
          <a:lstStyle>
            <a:lvl1pPr>
              <a:defRPr/>
            </a:lvl1pPr>
          </a:lstStyle>
          <a:p>
            <a:pPr>
              <a:defRPr/>
            </a:pPr>
            <a:r>
              <a:rPr lang="en-US"/>
              <a:t>M2.3 - </a:t>
            </a:r>
            <a:fld id="{D7FDEBD2-BB0D-4BF4-ACB3-83C233C85924}" type="slidenum">
              <a:rPr lang="en-US"/>
              <a:pPr>
                <a:defRPr/>
              </a:pPr>
              <a:t>‹#›</a:t>
            </a:fld>
            <a:endParaRPr lang="en-US"/>
          </a:p>
        </p:txBody>
      </p:sp>
    </p:spTree>
    <p:extLst>
      <p:ext uri="{BB962C8B-B14F-4D97-AF65-F5344CB8AC3E}">
        <p14:creationId xmlns:p14="http://schemas.microsoft.com/office/powerpoint/2010/main" val="548753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p:txBody>
          <a:bodyPr/>
          <a:lstStyle>
            <a:lvl1pPr defTabSz="914400" fontAlgn="base">
              <a:spcBef>
                <a:spcPct val="0"/>
              </a:spcBef>
              <a:spcAft>
                <a:spcPct val="0"/>
              </a:spcAft>
              <a:defRPr sz="1100">
                <a:latin typeface="Arial" pitchFamily="34" charset="0"/>
                <a:cs typeface="Arial" pitchFamily="34" charset="0"/>
              </a:defRPr>
            </a:lvl1pPr>
          </a:lstStyle>
          <a:p>
            <a:pPr>
              <a:defRPr/>
            </a:pPr>
            <a:r>
              <a:rPr lang="en-US"/>
              <a:t>Montana Driver Education and Training 2.0</a:t>
            </a:r>
          </a:p>
        </p:txBody>
      </p:sp>
      <p:sp>
        <p:nvSpPr>
          <p:cNvPr id="5" name="Slide Number Placeholder 5"/>
          <p:cNvSpPr>
            <a:spLocks noGrp="1"/>
          </p:cNvSpPr>
          <p:nvPr>
            <p:ph type="sldNum" sz="quarter" idx="11"/>
          </p:nvPr>
        </p:nvSpPr>
        <p:spPr>
          <a:xfrm>
            <a:off x="6553200" y="6356350"/>
            <a:ext cx="2133600" cy="365125"/>
          </a:xfrm>
        </p:spPr>
        <p:txBody>
          <a:bodyPr/>
          <a:lstStyle>
            <a:lvl1pPr>
              <a:defRPr sz="1100"/>
            </a:lvl1pPr>
          </a:lstStyle>
          <a:p>
            <a:pPr>
              <a:defRPr/>
            </a:pPr>
            <a:r>
              <a:rPr lang="en-US"/>
              <a:t>M2.3 - </a:t>
            </a:r>
            <a:fld id="{4F000E2F-A213-4B86-8505-7935E7CA46E6}" type="slidenum">
              <a:rPr lang="en-US"/>
              <a:pPr>
                <a:defRPr/>
              </a:pPr>
              <a:t>‹#›</a:t>
            </a:fld>
            <a:endParaRPr lang="en-US"/>
          </a:p>
        </p:txBody>
      </p:sp>
    </p:spTree>
    <p:extLst>
      <p:ext uri="{BB962C8B-B14F-4D97-AF65-F5344CB8AC3E}">
        <p14:creationId xmlns:p14="http://schemas.microsoft.com/office/powerpoint/2010/main" val="1998993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defTabSz="914400" fontAlgn="base">
              <a:spcBef>
                <a:spcPct val="0"/>
              </a:spcBef>
              <a:spcAft>
                <a:spcPct val="0"/>
              </a:spcAft>
              <a:defRPr sz="1100"/>
            </a:lvl1pPr>
          </a:lstStyle>
          <a:p>
            <a:pPr>
              <a:defRPr/>
            </a:pPr>
            <a:r>
              <a:rPr lang="en-US"/>
              <a:t>Montana Driver Education and Training 2.0</a:t>
            </a:r>
          </a:p>
        </p:txBody>
      </p:sp>
      <p:sp>
        <p:nvSpPr>
          <p:cNvPr id="3" name="Slide Number Placeholder 3"/>
          <p:cNvSpPr>
            <a:spLocks noGrp="1"/>
          </p:cNvSpPr>
          <p:nvPr>
            <p:ph type="sldNum" sz="quarter" idx="11"/>
          </p:nvPr>
        </p:nvSpPr>
        <p:spPr>
          <a:xfrm>
            <a:off x="7620000" y="6248400"/>
            <a:ext cx="838200" cy="365125"/>
          </a:xfrm>
        </p:spPr>
        <p:txBody>
          <a:bodyPr/>
          <a:lstStyle>
            <a:lvl1pPr>
              <a:defRPr sz="1100"/>
            </a:lvl1pPr>
          </a:lstStyle>
          <a:p>
            <a:pPr>
              <a:defRPr/>
            </a:pPr>
            <a:r>
              <a:rPr lang="en-US"/>
              <a:t>M2.3 - </a:t>
            </a:r>
            <a:fld id="{CB17C670-34A2-4638-AC13-C7426FAF2DC1}" type="slidenum">
              <a:rPr lang="en-US"/>
              <a:pPr>
                <a:defRPr/>
              </a:pPr>
              <a:t>‹#›</a:t>
            </a:fld>
            <a:endParaRPr lang="en-US"/>
          </a:p>
        </p:txBody>
      </p:sp>
    </p:spTree>
    <p:extLst>
      <p:ext uri="{BB962C8B-B14F-4D97-AF65-F5344CB8AC3E}">
        <p14:creationId xmlns:p14="http://schemas.microsoft.com/office/powerpoint/2010/main" val="2026622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4A31CCC2-A6ED-420E-862A-511E4B2FADA0}" type="slidenum">
              <a:rPr lang="en-US"/>
              <a:pPr>
                <a:defRPr/>
              </a:pPr>
              <a:t>‹#›</a:t>
            </a:fld>
            <a:endParaRPr lang="en-US"/>
          </a:p>
        </p:txBody>
      </p:sp>
    </p:spTree>
    <p:extLst>
      <p:ext uri="{BB962C8B-B14F-4D97-AF65-F5344CB8AC3E}">
        <p14:creationId xmlns:p14="http://schemas.microsoft.com/office/powerpoint/2010/main" val="373867164"/>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34" charset="0"/>
              </a:defRPr>
            </a:lvl1pPr>
          </a:lstStyle>
          <a:p>
            <a:pPr>
              <a:defRPr/>
            </a:pPr>
            <a:fld id="{41ADBDFD-2F9C-404B-87A5-E63C02A95A2A}" type="datetimeFigureOut">
              <a:rPr lang="en-US"/>
              <a:pPr>
                <a:defRPr/>
              </a:pPr>
              <a:t>3/9/2018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49B0774-A9C4-4142-855F-AC20D3EA5CFF}" type="slidenum">
              <a:rPr lang="en-US"/>
              <a:pPr>
                <a:defRPr/>
              </a:pPr>
              <a:t>‹#›</a:t>
            </a:fld>
            <a:endParaRPr lang="en-US"/>
          </a:p>
        </p:txBody>
      </p:sp>
    </p:spTree>
    <p:extLst>
      <p:ext uri="{BB962C8B-B14F-4D97-AF65-F5344CB8AC3E}">
        <p14:creationId xmlns:p14="http://schemas.microsoft.com/office/powerpoint/2010/main" val="7404078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7200" y="6327775"/>
            <a:ext cx="3200400" cy="365125"/>
          </a:xfrm>
          <a:prstGeom prst="rect">
            <a:avLst/>
          </a:prstGeom>
        </p:spPr>
        <p:txBody>
          <a:bodyPr vert="horz" lIns="91440" tIns="45720" rIns="91440" bIns="45720" rtlCol="0" anchor="ctr"/>
          <a:lstStyle>
            <a:lvl1pPr algn="ctr" defTabSz="457200" fontAlgn="auto">
              <a:spcBef>
                <a:spcPts val="0"/>
              </a:spcBef>
              <a:spcAft>
                <a:spcPts val="0"/>
              </a:spcAft>
              <a:defRPr sz="1100">
                <a:solidFill>
                  <a:prstClr val="black">
                    <a:tint val="75000"/>
                  </a:prstClr>
                </a:solidFill>
                <a:latin typeface="Arial" pitchFamily="34" charset="0"/>
                <a:ea typeface="+mn-ea"/>
                <a:cs typeface="Arial" pitchFamily="34" charset="0"/>
              </a:defRPr>
            </a:lvl1pPr>
          </a:lstStyle>
          <a:p>
            <a:pPr>
              <a:defRPr/>
            </a:pPr>
            <a:r>
              <a:rPr lang="en-US"/>
              <a:t>Montana Driver Education and Training 2.0</a:t>
            </a:r>
          </a:p>
        </p:txBody>
      </p:sp>
      <p:sp>
        <p:nvSpPr>
          <p:cNvPr id="11" name="Slide Number Placeholder 5"/>
          <p:cNvSpPr>
            <a:spLocks noGrp="1"/>
          </p:cNvSpPr>
          <p:nvPr>
            <p:ph type="sldNum" sz="quarter" idx="4"/>
          </p:nvPr>
        </p:nvSpPr>
        <p:spPr>
          <a:xfrm>
            <a:off x="7620000" y="6356350"/>
            <a:ext cx="1066800" cy="365125"/>
          </a:xfrm>
          <a:prstGeom prst="rect">
            <a:avLst/>
          </a:prstGeom>
        </p:spPr>
        <p:txBody>
          <a:bodyPr vert="horz" wrap="square" lIns="91440" tIns="45720" rIns="91440" bIns="45720" numCol="1" anchor="t" anchorCtr="0" compatLnSpc="1">
            <a:prstTxWarp prst="textNoShape">
              <a:avLst/>
            </a:prstTxWarp>
          </a:bodyPr>
          <a:lstStyle>
            <a:lvl1pPr>
              <a:defRPr sz="1000">
                <a:solidFill>
                  <a:srgbClr val="898989"/>
                </a:solidFill>
                <a:latin typeface="Arial" pitchFamily="34" charset="0"/>
              </a:defRPr>
            </a:lvl1pPr>
          </a:lstStyle>
          <a:p>
            <a:pPr>
              <a:defRPr/>
            </a:pPr>
            <a:r>
              <a:rPr lang="en-US"/>
              <a:t>M2.3 - </a:t>
            </a:r>
            <a:fld id="{5EFBD86E-16D6-4158-928C-66C821FCE7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Lst>
  <p:hf hdr="0" dt="0"/>
  <p:txStyles>
    <p:titleStyle>
      <a:lvl1pPr algn="ctr" defTabSz="457200" rtl="0" eaLnBrk="0" fontAlgn="base" hangingPunct="0">
        <a:spcBef>
          <a:spcPct val="0"/>
        </a:spcBef>
        <a:spcAft>
          <a:spcPct val="0"/>
        </a:spcAft>
        <a:defRPr sz="4400" kern="1200">
          <a:solidFill>
            <a:schemeClr val="tx1"/>
          </a:solidFill>
          <a:latin typeface="Arial" pitchFamily="34" charset="0"/>
          <a:ea typeface="ＭＳ Ｐゴシック" charset="0"/>
          <a:cs typeface="Arial" pitchFamily="34"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Arial"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Arial"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Arial"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pitchFamily="34" charset="0"/>
          <a:ea typeface="ＭＳ Ｐゴシック" charset="0"/>
          <a:cs typeface="Arial" pitchFamily="34"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hyperlink" Target="http://thumb2.shutterstock.com/photos4/thumb_large/10690/10690,1144460399,47.jpg" TargetMode="Externa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2788" y="933062"/>
            <a:ext cx="7772400" cy="2705877"/>
          </a:xfrm>
        </p:spPr>
        <p:txBody>
          <a:bodyPr>
            <a:noAutofit/>
          </a:bodyPr>
          <a:lstStyle/>
          <a:p>
            <a:pPr eaLnBrk="1" hangingPunct="1">
              <a:defRPr/>
            </a:pPr>
            <a:r>
              <a:rPr lang="en-US" sz="4000" dirty="0"/>
              <a:t>Module 2.3.1</a:t>
            </a:r>
            <a:br>
              <a:rPr lang="en-US" sz="4000" dirty="0"/>
            </a:br>
            <a:br>
              <a:rPr lang="en-US" dirty="0">
                <a:solidFill>
                  <a:srgbClr val="D60093"/>
                </a:solidFill>
              </a:rPr>
            </a:br>
            <a:r>
              <a:rPr lang="en-US" sz="4000" dirty="0">
                <a:solidFill>
                  <a:srgbClr val="C00000"/>
                </a:solidFill>
                <a:ea typeface="ＭＳ Ｐゴシック" pitchFamily="34" charset="-128"/>
              </a:rPr>
              <a:t>Traffic Control and Laws</a:t>
            </a:r>
            <a:br>
              <a:rPr lang="en-US" sz="4000" dirty="0">
                <a:solidFill>
                  <a:srgbClr val="C00000"/>
                </a:solidFill>
                <a:ea typeface="ＭＳ Ｐゴシック" pitchFamily="34" charset="-128"/>
              </a:rPr>
            </a:br>
            <a:r>
              <a:rPr lang="en-US" sz="4000" dirty="0">
                <a:solidFill>
                  <a:srgbClr val="C00000"/>
                </a:solidFill>
                <a:ea typeface="ＭＳ Ｐゴシック" pitchFamily="34" charset="-128"/>
              </a:rPr>
              <a:t>Roadway Markings</a:t>
            </a:r>
            <a:endParaRPr lang="en-US" sz="4000" dirty="0">
              <a:solidFill>
                <a:srgbClr val="C00000"/>
              </a:solidFill>
            </a:endParaRPr>
          </a:p>
        </p:txBody>
      </p:sp>
      <p:sp>
        <p:nvSpPr>
          <p:cNvPr id="3" name="Subtitle 2"/>
          <p:cNvSpPr>
            <a:spLocks noGrp="1"/>
          </p:cNvSpPr>
          <p:nvPr>
            <p:ph type="subTitle" idx="1"/>
          </p:nvPr>
        </p:nvSpPr>
        <p:spPr>
          <a:xfrm>
            <a:off x="685801" y="273050"/>
            <a:ext cx="7834744" cy="776432"/>
          </a:xfrm>
        </p:spPr>
        <p:txBody>
          <a:bodyPr/>
          <a:lstStyle/>
          <a:p>
            <a:pPr>
              <a:buFont typeface="Arial" pitchFamily="34" charset="0"/>
              <a:buNone/>
              <a:defRPr/>
            </a:pPr>
            <a:r>
              <a:rPr lang="en-US" sz="2800" dirty="0"/>
              <a:t>Montana Teen Driver Education and Training</a:t>
            </a:r>
          </a:p>
          <a:p>
            <a:pPr>
              <a:buFont typeface="Arial" pitchFamily="34" charset="0"/>
              <a:buNone/>
              <a:defRPr/>
            </a:pPr>
            <a:endParaRPr lang="en-US" dirty="0"/>
          </a:p>
        </p:txBody>
      </p:sp>
      <p:pic>
        <p:nvPicPr>
          <p:cNvPr id="614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30852" y="3888573"/>
            <a:ext cx="1262062"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25903" y="3888573"/>
            <a:ext cx="1165225"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99752" y="4002794"/>
            <a:ext cx="2119313"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7554" y="5690010"/>
            <a:ext cx="942868" cy="8439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Dennis\Pictures\Drivers Education\camera photos\034 (4).jpg"/>
          <p:cNvPicPr>
            <a:picLocks noGrp="1" noChangeAspect="1" noChangeArrowheads="1"/>
          </p:cNvPicPr>
          <p:nvPr>
            <p:ph sz="half" idx="1"/>
          </p:nvPr>
        </p:nvPicPr>
        <p:blipFill>
          <a:blip r:embed="rId3" cstate="screen"/>
          <a:srcRect/>
          <a:stretch>
            <a:fillRect/>
          </a:stretch>
        </p:blipFill>
        <p:spPr>
          <a:xfrm>
            <a:off x="0" y="0"/>
            <a:ext cx="9147181" cy="6858000"/>
          </a:xfrm>
          <a:prstGeom prst="rect">
            <a:avLst/>
          </a:prstGeom>
        </p:spPr>
      </p:pic>
      <p:sp>
        <p:nvSpPr>
          <p:cNvPr id="14339" name="Title 1"/>
          <p:cNvSpPr>
            <a:spLocks noGrp="1"/>
          </p:cNvSpPr>
          <p:nvPr>
            <p:ph type="title"/>
          </p:nvPr>
        </p:nvSpPr>
        <p:spPr>
          <a:xfrm>
            <a:off x="3343897" y="5041332"/>
            <a:ext cx="5638800" cy="1143000"/>
          </a:xfrm>
        </p:spPr>
        <p:txBody>
          <a:bodyPr/>
          <a:lstStyle/>
          <a:p>
            <a:r>
              <a:rPr lang="en-US" sz="2400" b="1" dirty="0">
                <a:solidFill>
                  <a:schemeClr val="bg1"/>
                </a:solidFill>
                <a:latin typeface="+mj-lt"/>
                <a:ea typeface="ＭＳ Ｐゴシック" pitchFamily="34" charset="-128"/>
                <a:cs typeface="Arial" charset="0"/>
              </a:rPr>
              <a:t>Yield Line (shark tooth)</a:t>
            </a:r>
            <a:br>
              <a:rPr lang="en-US" sz="2400" dirty="0">
                <a:solidFill>
                  <a:schemeClr val="bg1"/>
                </a:solidFill>
                <a:latin typeface="+mj-lt"/>
                <a:ea typeface="ＭＳ Ｐゴシック" pitchFamily="34" charset="-128"/>
                <a:cs typeface="Arial" charset="0"/>
              </a:rPr>
            </a:br>
            <a:r>
              <a:rPr lang="en-US" sz="2400" dirty="0">
                <a:solidFill>
                  <a:schemeClr val="bg1"/>
                </a:solidFill>
                <a:latin typeface="+mj-lt"/>
                <a:ea typeface="ＭＳ Ｐゴシック" pitchFamily="34" charset="-128"/>
                <a:cs typeface="Arial" charset="0"/>
              </a:rPr>
              <a:t>Legal yield location is before this line.</a:t>
            </a:r>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2" descr="C:\Users\cp8035\Pictures\Microsoft Clip Organizer\j0401453.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 y="0"/>
            <a:ext cx="10282831"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1"/>
          <p:cNvSpPr txBox="1">
            <a:spLocks noChangeArrowheads="1"/>
          </p:cNvSpPr>
          <p:nvPr/>
        </p:nvSpPr>
        <p:spPr bwMode="auto">
          <a:xfrm>
            <a:off x="2760217" y="5771270"/>
            <a:ext cx="41597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sz="2400" b="1" dirty="0">
                <a:solidFill>
                  <a:schemeClr val="bg1"/>
                </a:solidFill>
                <a:latin typeface="+mj-lt"/>
              </a:rPr>
              <a:t>Narrow solid white lines mark </a:t>
            </a:r>
            <a:br>
              <a:rPr lang="en-US" sz="2400" b="1" dirty="0">
                <a:solidFill>
                  <a:schemeClr val="bg1"/>
                </a:solidFill>
                <a:latin typeface="+mj-lt"/>
              </a:rPr>
            </a:br>
            <a:r>
              <a:rPr lang="en-US" sz="2400" b="1" dirty="0">
                <a:solidFill>
                  <a:schemeClr val="bg1"/>
                </a:solidFill>
                <a:latin typeface="+mj-lt"/>
              </a:rPr>
              <a:t>the right edge of the roadway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2"/>
          <p:cNvPicPr>
            <a:picLocks noChangeAspect="1" noChangeArrowheads="1"/>
          </p:cNvPicPr>
          <p:nvPr/>
        </p:nvPicPr>
        <p:blipFill rotWithShape="1">
          <a:blip r:embed="rId3" cstate="print"/>
          <a:srcRect l="1503" t="1380" r="1675" b="2347"/>
          <a:stretch/>
        </p:blipFill>
        <p:spPr bwMode="auto">
          <a:xfrm>
            <a:off x="-305303" y="1180618"/>
            <a:ext cx="10143944" cy="567738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3"/>
          <p:cNvSpPr txBox="1">
            <a:spLocks noChangeArrowheads="1"/>
          </p:cNvSpPr>
          <p:nvPr/>
        </p:nvSpPr>
        <p:spPr bwMode="auto">
          <a:xfrm>
            <a:off x="1752599" y="227013"/>
            <a:ext cx="71714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hangingPunct="1"/>
            <a:r>
              <a:rPr lang="en-US" sz="4000" dirty="0">
                <a:solidFill>
                  <a:srgbClr val="C00000"/>
                </a:solidFill>
                <a:latin typeface="+mj-lt"/>
              </a:rPr>
              <a:t>Left-Turn Lane</a:t>
            </a:r>
          </a:p>
        </p:txBody>
      </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5872" y="197665"/>
            <a:ext cx="763226" cy="76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5861" t="4474" r="17942" b="3603"/>
          <a:stretch/>
        </p:blipFill>
        <p:spPr bwMode="auto">
          <a:xfrm>
            <a:off x="1067245" y="155735"/>
            <a:ext cx="1120161" cy="155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3"/>
          <p:cNvSpPr txBox="1">
            <a:spLocks noChangeArrowheads="1"/>
          </p:cNvSpPr>
          <p:nvPr/>
        </p:nvSpPr>
        <p:spPr bwMode="auto">
          <a:xfrm>
            <a:off x="393539" y="387126"/>
            <a:ext cx="83548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hangingPunct="1"/>
            <a:r>
              <a:rPr lang="en-US" sz="4000" dirty="0">
                <a:solidFill>
                  <a:srgbClr val="C00000"/>
                </a:solidFill>
                <a:latin typeface="+mj-lt"/>
              </a:rPr>
              <a:t>Shared Left-Turn Lane</a:t>
            </a:r>
          </a:p>
        </p:txBody>
      </p:sp>
      <p:pic>
        <p:nvPicPr>
          <p:cNvPr id="41991" name="Picture 7"/>
          <p:cNvPicPr>
            <a:picLocks noChangeAspect="1" noChangeArrowheads="1"/>
          </p:cNvPicPr>
          <p:nvPr/>
        </p:nvPicPr>
        <p:blipFill rotWithShape="1">
          <a:blip r:embed="rId4" cstate="print"/>
          <a:srcRect l="3077" t="6123" r="3174" b="3991"/>
          <a:stretch/>
        </p:blipFill>
        <p:spPr bwMode="auto">
          <a:xfrm>
            <a:off x="-336852" y="1711223"/>
            <a:ext cx="10038051" cy="5146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40285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9845488-8142-498F-B1CD-726135C61B27}"/>
              </a:ext>
            </a:extLst>
          </p:cNvPr>
          <p:cNvPicPr>
            <a:picLocks noChangeAspect="1" noChangeArrowheads="1"/>
          </p:cNvPicPr>
          <p:nvPr/>
        </p:nvPicPr>
        <p:blipFill rotWithShape="1">
          <a:blip r:embed="rId3" cstate="print"/>
          <a:srcRect l="4023" t="3217" r="1949" b="5269"/>
          <a:stretch/>
        </p:blipFill>
        <p:spPr bwMode="auto">
          <a:xfrm>
            <a:off x="-1" y="0"/>
            <a:ext cx="9364860" cy="6858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860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4298"/>
          <a:stretch/>
        </p:blipFill>
        <p:spPr bwMode="auto">
          <a:xfrm>
            <a:off x="0" y="1733922"/>
            <a:ext cx="9282896" cy="512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p:cNvSpPr txBox="1">
            <a:spLocks noChangeArrowheads="1"/>
          </p:cNvSpPr>
          <p:nvPr/>
        </p:nvSpPr>
        <p:spPr bwMode="auto">
          <a:xfrm>
            <a:off x="948780" y="539903"/>
            <a:ext cx="83916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hangingPunct="1">
              <a:spcBef>
                <a:spcPct val="50000"/>
              </a:spcBef>
            </a:pPr>
            <a:r>
              <a:rPr lang="en-US" sz="4000" dirty="0">
                <a:solidFill>
                  <a:srgbClr val="C00000"/>
                </a:solidFill>
                <a:latin typeface="+mj-lt"/>
              </a:rPr>
              <a:t>Carpool Lane Marking</a:t>
            </a:r>
          </a:p>
        </p:txBody>
      </p:sp>
      <p:sp>
        <p:nvSpPr>
          <p:cNvPr id="17412" name="Oval 5"/>
          <p:cNvSpPr>
            <a:spLocks noChangeArrowheads="1"/>
          </p:cNvSpPr>
          <p:nvPr/>
        </p:nvSpPr>
        <p:spPr bwMode="auto">
          <a:xfrm>
            <a:off x="5303556" y="5345366"/>
            <a:ext cx="518509" cy="394566"/>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3" name="Text Box 9"/>
          <p:cNvSpPr txBox="1">
            <a:spLocks noChangeArrowheads="1"/>
          </p:cNvSpPr>
          <p:nvPr/>
        </p:nvSpPr>
        <p:spPr bwMode="auto">
          <a:xfrm>
            <a:off x="948780" y="5791134"/>
            <a:ext cx="73043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hangingPunct="1">
              <a:spcBef>
                <a:spcPts val="0"/>
              </a:spcBef>
            </a:pPr>
            <a:r>
              <a:rPr lang="en-US" sz="2400" b="1" dirty="0">
                <a:solidFill>
                  <a:schemeClr val="bg1"/>
                </a:solidFill>
                <a:latin typeface="+mj-lt"/>
              </a:rPr>
              <a:t>Diamond Shape Marking</a:t>
            </a:r>
          </a:p>
          <a:p>
            <a:pPr algn="ctr" eaLnBrk="1" hangingPunct="1">
              <a:spcBef>
                <a:spcPts val="0"/>
              </a:spcBef>
            </a:pPr>
            <a:r>
              <a:rPr lang="en-US" sz="2400" b="1" dirty="0">
                <a:solidFill>
                  <a:schemeClr val="bg1"/>
                </a:solidFill>
                <a:latin typeface="+mj-lt"/>
              </a:rPr>
              <a:t>Broken white lines – crossing is allowed</a:t>
            </a:r>
            <a:endParaRPr lang="en-US" sz="2800" dirty="0"/>
          </a:p>
        </p:txBody>
      </p:sp>
      <p:pic>
        <p:nvPicPr>
          <p:cNvPr id="17416"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68137" y="220080"/>
            <a:ext cx="973591" cy="1347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929056" y="143999"/>
            <a:ext cx="4408534" cy="102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dirty="0">
                <a:solidFill>
                  <a:srgbClr val="C00000"/>
                </a:solidFill>
                <a:latin typeface="+mj-lt"/>
                <a:cs typeface="Arial" charset="0"/>
              </a:rPr>
              <a:t>Roundabouts</a:t>
            </a:r>
          </a:p>
        </p:txBody>
      </p:sp>
      <p:pic>
        <p:nvPicPr>
          <p:cNvPr id="18440" name="Picture 10" descr="S:\Divisions\Health Enhancement &amp; Safety\Driver Education\2.0 TE Curriculum Update\Photo Resources\MDT-12-2-08 09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46149"/>
            <a:ext cx="9144000" cy="607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2531"/>
          <a:stretch/>
        </p:blipFill>
        <p:spPr bwMode="auto">
          <a:xfrm>
            <a:off x="8068678" y="136253"/>
            <a:ext cx="850663" cy="121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61580" y="250367"/>
            <a:ext cx="1014968" cy="102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4">
            <a:extLst>
              <a:ext uri="{FF2B5EF4-FFF2-40B4-BE49-F238E27FC236}">
                <a16:creationId xmlns:a16="http://schemas.microsoft.com/office/drawing/2014/main" id="{CEBF69FB-49AE-4D22-8359-A5F1D30316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7590" y="216090"/>
            <a:ext cx="1093214" cy="109321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2" descr="S:\Divisions\Health Enhancement &amp; Safety\Driver Education\2.0 TE Curriculum Update\Photo Resources\MDT-12-2-08 07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0781" y="0"/>
            <a:ext cx="10380439" cy="727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35902" y="304800"/>
            <a:ext cx="85188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hangingPunct="1">
              <a:spcBef>
                <a:spcPct val="50000"/>
              </a:spcBef>
            </a:pPr>
            <a:r>
              <a:rPr lang="en-US" sz="4000" dirty="0">
                <a:solidFill>
                  <a:srgbClr val="C00000"/>
                </a:solidFill>
                <a:latin typeface="+mj-lt"/>
              </a:rPr>
              <a:t>Passing/No Passing Road Markings</a:t>
            </a:r>
          </a:p>
        </p:txBody>
      </p:sp>
      <p:pic>
        <p:nvPicPr>
          <p:cNvPr id="20483" name="Picture 12" descr="NO-Passing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32031" y="1595655"/>
            <a:ext cx="155575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3" descr="Passing-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14034" y="1595654"/>
            <a:ext cx="1557509"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2"/>
          <p:cNvPicPr>
            <a:picLocks noChangeAspect="1" noChangeArrowheads="1"/>
          </p:cNvPicPr>
          <p:nvPr/>
        </p:nvPicPr>
        <p:blipFill rotWithShape="1">
          <a:blip r:embed="rId3" cstate="print"/>
          <a:srcRect l="1629" t="1880" r="2831" b="9371"/>
          <a:stretch/>
        </p:blipFill>
        <p:spPr bwMode="auto">
          <a:xfrm>
            <a:off x="-322928" y="-133109"/>
            <a:ext cx="10019584" cy="6991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270163" y="5414077"/>
            <a:ext cx="8133423" cy="830997"/>
          </a:xfrm>
          <a:prstGeom prst="rect">
            <a:avLst/>
          </a:prstGeom>
          <a:noFill/>
        </p:spPr>
        <p:txBody>
          <a:bodyPr wrap="square">
            <a:spAutoFit/>
          </a:bodyPr>
          <a:lstStyle/>
          <a:p>
            <a:pPr marL="457200" indent="-57150" algn="ctr">
              <a:defRPr/>
            </a:pPr>
            <a:r>
              <a:rPr lang="en-US" sz="2400" b="1" dirty="0">
                <a:latin typeface="+mj-lt"/>
                <a:ea typeface="+mn-ea"/>
              </a:rPr>
              <a:t>Yellow lines separate traffic moving in what direction?</a:t>
            </a:r>
          </a:p>
          <a:p>
            <a:pPr marL="457200" indent="-57150" algn="ctr">
              <a:defRPr/>
            </a:pPr>
            <a:r>
              <a:rPr lang="en-US" sz="2400" b="1" dirty="0">
                <a:latin typeface="+mj-lt"/>
                <a:ea typeface="+mn-ea"/>
              </a:rPr>
              <a:t>Drive on which side of yellow lines?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13835"/>
          </a:xfrm>
        </p:spPr>
        <p:txBody>
          <a:bodyPr/>
          <a:lstStyle/>
          <a:p>
            <a:r>
              <a:rPr lang="en-US" sz="4000" dirty="0">
                <a:solidFill>
                  <a:srgbClr val="C00000"/>
                </a:solidFill>
                <a:latin typeface="+mj-lt"/>
              </a:rPr>
              <a:t>Objectives</a:t>
            </a:r>
          </a:p>
        </p:txBody>
      </p:sp>
      <p:sp>
        <p:nvSpPr>
          <p:cNvPr id="3" name="Content Placeholder 2"/>
          <p:cNvSpPr>
            <a:spLocks noGrp="1"/>
          </p:cNvSpPr>
          <p:nvPr>
            <p:ph idx="1"/>
          </p:nvPr>
        </p:nvSpPr>
        <p:spPr>
          <a:xfrm>
            <a:off x="488373" y="1454727"/>
            <a:ext cx="8229600" cy="4525963"/>
          </a:xfrm>
        </p:spPr>
        <p:txBody>
          <a:bodyPr/>
          <a:lstStyle/>
          <a:p>
            <a:pPr>
              <a:spcBef>
                <a:spcPts val="0"/>
              </a:spcBef>
              <a:spcAft>
                <a:spcPts val="1200"/>
              </a:spcAft>
            </a:pPr>
            <a:r>
              <a:rPr lang="en-US" sz="2800" dirty="0">
                <a:latin typeface="+mn-lt"/>
              </a:rPr>
              <a:t>Understand need and purpose for traffic control signs, signals and road markings.</a:t>
            </a:r>
          </a:p>
          <a:p>
            <a:pPr>
              <a:spcBef>
                <a:spcPts val="0"/>
              </a:spcBef>
              <a:spcAft>
                <a:spcPts val="1200"/>
              </a:spcAft>
            </a:pPr>
            <a:r>
              <a:rPr lang="en-US" sz="2800" dirty="0">
                <a:latin typeface="+mn-lt"/>
              </a:rPr>
              <a:t>List and describe signs, signals and road markings.</a:t>
            </a:r>
          </a:p>
          <a:p>
            <a:pPr>
              <a:spcBef>
                <a:spcPts val="0"/>
              </a:spcBef>
              <a:spcAft>
                <a:spcPts val="1200"/>
              </a:spcAft>
            </a:pPr>
            <a:r>
              <a:rPr lang="en-US" sz="2800" dirty="0">
                <a:latin typeface="+mn-lt"/>
              </a:rPr>
              <a:t>Describe appropriate driver responses to signs, signals and road markings.</a:t>
            </a:r>
          </a:p>
          <a:p>
            <a:pPr>
              <a:spcBef>
                <a:spcPts val="0"/>
              </a:spcBef>
              <a:spcAft>
                <a:spcPts val="1200"/>
              </a:spcAft>
            </a:pPr>
            <a:r>
              <a:rPr lang="en-US" sz="2800" dirty="0">
                <a:latin typeface="+mn-lt"/>
              </a:rPr>
              <a:t>Apply traffic laws for operating a vehicle on public streets and highways.</a:t>
            </a:r>
          </a:p>
        </p:txBody>
      </p:sp>
    </p:spTree>
    <p:extLst>
      <p:ext uri="{BB962C8B-B14F-4D97-AF65-F5344CB8AC3E}">
        <p14:creationId xmlns:p14="http://schemas.microsoft.com/office/powerpoint/2010/main" val="3857674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C:\Users\Dennis\Pictures\Drivers Education\camera photos\P1030155 (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883" y="0"/>
            <a:ext cx="9202883" cy="6902163"/>
          </a:xfrm>
          <a:prstGeom prst="rect">
            <a:avLst/>
          </a:prstGeom>
        </p:spPr>
      </p:pic>
      <p:sp>
        <p:nvSpPr>
          <p:cNvPr id="5" name="Title 1"/>
          <p:cNvSpPr txBox="1">
            <a:spLocks/>
          </p:cNvSpPr>
          <p:nvPr/>
        </p:nvSpPr>
        <p:spPr bwMode="auto">
          <a:xfrm>
            <a:off x="2403562" y="5529510"/>
            <a:ext cx="5486401" cy="1153391"/>
          </a:xfrm>
          <a:prstGeom prst="rect">
            <a:avLst/>
          </a:prstGeom>
          <a:noFill/>
          <a:ln w="9525">
            <a:noFill/>
            <a:miter lim="800000"/>
            <a:headEnd/>
            <a:tailEnd/>
          </a:ln>
        </p:spPr>
        <p:txBody>
          <a:bodyPr anchor="ctr"/>
          <a:lstStyle>
            <a:lvl1pPr marL="457200" indent="-57150"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ctr" eaLnBrk="1" hangingPunct="1">
              <a:defRPr/>
            </a:pPr>
            <a:r>
              <a:rPr lang="en-US" sz="2400" b="1" dirty="0">
                <a:solidFill>
                  <a:srgbClr val="FFDB43"/>
                </a:solidFill>
                <a:latin typeface="+mj-lt"/>
                <a:cs typeface="Arial" pitchFamily="34" charset="0"/>
              </a:rPr>
              <a:t>Turning left across solid double </a:t>
            </a:r>
          </a:p>
          <a:p>
            <a:pPr algn="ctr" eaLnBrk="1" hangingPunct="1">
              <a:defRPr/>
            </a:pPr>
            <a:r>
              <a:rPr lang="en-US" sz="2400" b="1" dirty="0">
                <a:solidFill>
                  <a:srgbClr val="FFDB43"/>
                </a:solidFill>
                <a:latin typeface="+mj-lt"/>
                <a:cs typeface="Arial" pitchFamily="34" charset="0"/>
              </a:rPr>
              <a:t>yellow lines IS ALLOWED</a:t>
            </a:r>
            <a:endParaRPr lang="en-US" sz="2400" b="1" dirty="0">
              <a:solidFill>
                <a:srgbClr val="FFDB43"/>
              </a:solidFill>
              <a:effectLst>
                <a:outerShdw blurRad="38100" dist="38100" dir="2700000" algn="tl">
                  <a:srgbClr val="C0C0C0"/>
                </a:outerShdw>
              </a:effectLst>
              <a:latin typeface="+mj-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6939"/>
          <a:stretch/>
        </p:blipFill>
        <p:spPr bwMode="auto">
          <a:xfrm>
            <a:off x="0" y="1452563"/>
            <a:ext cx="9144000" cy="569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3"/>
          <p:cNvSpPr txBox="1">
            <a:spLocks noChangeArrowheads="1"/>
          </p:cNvSpPr>
          <p:nvPr/>
        </p:nvSpPr>
        <p:spPr bwMode="auto">
          <a:xfrm>
            <a:off x="335666" y="375832"/>
            <a:ext cx="85073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hangingPunct="1">
              <a:spcBef>
                <a:spcPct val="50000"/>
              </a:spcBef>
            </a:pPr>
            <a:r>
              <a:rPr lang="en-US" sz="4000" dirty="0">
                <a:solidFill>
                  <a:srgbClr val="C00000"/>
                </a:solidFill>
                <a:latin typeface="+mj-lt"/>
              </a:rPr>
              <a:t>Open Range Law</a:t>
            </a:r>
          </a:p>
        </p:txBody>
      </p:sp>
      <p:pic>
        <p:nvPicPr>
          <p:cNvPr id="23557" name="Picture 4" descr="W11-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01926" y="265140"/>
            <a:ext cx="1070884" cy="107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5196" y="5595753"/>
            <a:ext cx="6053560" cy="461665"/>
          </a:xfrm>
          <a:prstGeom prst="rect">
            <a:avLst/>
          </a:prstGeom>
          <a:noFill/>
        </p:spPr>
        <p:txBody>
          <a:bodyPr wrap="square">
            <a:spAutoFit/>
          </a:bodyPr>
          <a:lstStyle/>
          <a:p>
            <a:pPr marL="457200" indent="-57150" algn="ctr">
              <a:defRPr/>
            </a:pPr>
            <a:r>
              <a:rPr lang="en-US" sz="2400" b="1" dirty="0">
                <a:solidFill>
                  <a:srgbClr val="FFDB43"/>
                </a:solidFill>
                <a:latin typeface="+mj-lt"/>
                <a:ea typeface="+mn-ea"/>
              </a:rPr>
              <a:t>Broken yellow lines: passing IS ALLOWED</a:t>
            </a:r>
            <a:endParaRPr lang="en-US" b="1" dirty="0">
              <a:latin typeface="+mj-lt"/>
              <a:ea typeface="+mn-ea"/>
            </a:endParaRPr>
          </a:p>
        </p:txBody>
      </p:sp>
      <p:pic>
        <p:nvPicPr>
          <p:cNvPr id="23554" name="Picture 6" descr="10690,1144460399,47">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95809" y="152400"/>
            <a:ext cx="1179288" cy="118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533400" y="1219200"/>
            <a:ext cx="8077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ts val="600"/>
              </a:spcBef>
              <a:buFontTx/>
              <a:buChar char="•"/>
            </a:pPr>
            <a:endParaRPr lang="en-US" sz="2200" b="1">
              <a:cs typeface="Arial" charset="0"/>
            </a:endParaRPr>
          </a:p>
        </p:txBody>
      </p:sp>
      <p:pic>
        <p:nvPicPr>
          <p:cNvPr id="24579" name="Picture 5" descr="DSCN126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982" t="1338" r="2933" b="12399"/>
          <a:stretch/>
        </p:blipFill>
        <p:spPr bwMode="auto">
          <a:xfrm>
            <a:off x="0" y="0"/>
            <a:ext cx="10185139" cy="685800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24582" name="TextBox 1"/>
          <p:cNvSpPr txBox="1">
            <a:spLocks noChangeArrowheads="1"/>
          </p:cNvSpPr>
          <p:nvPr/>
        </p:nvSpPr>
        <p:spPr bwMode="auto">
          <a:xfrm>
            <a:off x="1704924" y="5722203"/>
            <a:ext cx="40517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sz="2400" b="1" dirty="0">
                <a:solidFill>
                  <a:srgbClr val="FFDB43"/>
                </a:solidFill>
                <a:latin typeface="+mj-lt"/>
              </a:rPr>
              <a:t>Solid yellow line on your side. </a:t>
            </a:r>
          </a:p>
          <a:p>
            <a:pPr eaLnBrk="1" hangingPunct="1"/>
            <a:r>
              <a:rPr lang="en-US" sz="2400" b="1" dirty="0">
                <a:solidFill>
                  <a:srgbClr val="FFDB43"/>
                </a:solidFill>
                <a:latin typeface="+mj-lt"/>
              </a:rPr>
              <a:t>Passing is NOT ALLOWED.</a:t>
            </a:r>
            <a:endParaRPr lang="en-US" b="1" dirty="0">
              <a:solidFill>
                <a:srgbClr val="FFDB43"/>
              </a:solidFill>
              <a:latin typeface="+mj-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2" descr="C:\Users\cp8035\Pictures\1935f.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4995" y="179505"/>
            <a:ext cx="2800169" cy="649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1"/>
          <p:cNvSpPr txBox="1">
            <a:spLocks noChangeArrowheads="1"/>
          </p:cNvSpPr>
          <p:nvPr/>
        </p:nvSpPr>
        <p:spPr bwMode="auto">
          <a:xfrm>
            <a:off x="4262437" y="684836"/>
            <a:ext cx="4267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sz="3600" dirty="0">
                <a:latin typeface="+mj-lt"/>
              </a:rPr>
              <a:t>Let’</a:t>
            </a:r>
            <a:r>
              <a:rPr lang="en-US" altLang="ja-JP" sz="3600" dirty="0">
                <a:latin typeface="+mj-lt"/>
              </a:rPr>
              <a:t>s see what you know about signs,</a:t>
            </a:r>
          </a:p>
          <a:p>
            <a:pPr eaLnBrk="1" hangingPunct="1"/>
            <a:r>
              <a:rPr lang="en-US" sz="3600" dirty="0">
                <a:latin typeface="+mj-lt"/>
              </a:rPr>
              <a:t>lines and markings!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627" name="TextBox 1"/>
          <p:cNvSpPr txBox="1">
            <a:spLocks noChangeArrowheads="1"/>
          </p:cNvSpPr>
          <p:nvPr/>
        </p:nvSpPr>
        <p:spPr bwMode="auto">
          <a:xfrm>
            <a:off x="2895600" y="5813063"/>
            <a:ext cx="335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sz="2400" b="1" dirty="0">
                <a:solidFill>
                  <a:schemeClr val="bg1">
                    <a:lumMod val="95000"/>
                  </a:schemeClr>
                </a:solidFill>
                <a:latin typeface="+mj-lt"/>
              </a:rPr>
              <a:t>One-way or two-way?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Dennis\Pictures\Drivers Education\Maybe\P1050293.JPG"/>
          <p:cNvPicPr>
            <a:picLocks noChangeAspect="1" noChangeArrowheads="1"/>
          </p:cNvPicPr>
          <p:nvPr/>
        </p:nvPicPr>
        <p:blipFill>
          <a:blip r:embed="rId3" cstate="screen"/>
          <a:srcRect/>
          <a:stretch>
            <a:fillRect/>
          </a:stretch>
        </p:blipFill>
        <p:spPr bwMode="auto">
          <a:xfrm>
            <a:off x="0" y="0"/>
            <a:ext cx="9143999" cy="6858000"/>
          </a:xfrm>
          <a:prstGeom prst="rect">
            <a:avLst/>
          </a:prstGeom>
        </p:spPr>
      </p:pic>
      <p:sp>
        <p:nvSpPr>
          <p:cNvPr id="27651" name="Title 1"/>
          <p:cNvSpPr>
            <a:spLocks noGrp="1"/>
          </p:cNvSpPr>
          <p:nvPr>
            <p:ph type="title"/>
          </p:nvPr>
        </p:nvSpPr>
        <p:spPr>
          <a:xfrm>
            <a:off x="1676400" y="5181600"/>
            <a:ext cx="5959475" cy="1077913"/>
          </a:xfrm>
        </p:spPr>
        <p:txBody>
          <a:bodyPr/>
          <a:lstStyle/>
          <a:p>
            <a:r>
              <a:rPr lang="en-US" sz="2400" b="1" dirty="0">
                <a:latin typeface="+mj-lt"/>
                <a:ea typeface="ＭＳ Ｐゴシック" pitchFamily="34" charset="-128"/>
                <a:cs typeface="Arial" charset="0"/>
              </a:rPr>
              <a:t>How many lanes?</a:t>
            </a:r>
            <a:br>
              <a:rPr lang="en-US" sz="2400" b="1" dirty="0">
                <a:latin typeface="+mj-lt"/>
                <a:ea typeface="ＭＳ Ｐゴシック" pitchFamily="34" charset="-128"/>
                <a:cs typeface="Arial" charset="0"/>
              </a:rPr>
            </a:br>
            <a:r>
              <a:rPr lang="en-US" sz="2400" b="1" dirty="0">
                <a:latin typeface="+mj-lt"/>
                <a:ea typeface="ＭＳ Ｐゴシック" pitchFamily="34" charset="-128"/>
                <a:cs typeface="Arial" charset="0"/>
              </a:rPr>
              <a:t>What are they used for?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Dennis\Pictures\Drivers Education\Lines and more\P1050322.JPG"/>
          <p:cNvPicPr>
            <a:picLocks noChangeAspect="1" noChangeArrowheads="1"/>
          </p:cNvPicPr>
          <p:nvPr/>
        </p:nvPicPr>
        <p:blipFill>
          <a:blip r:embed="rId3" cstate="screen"/>
          <a:srcRect/>
          <a:stretch>
            <a:fillRect/>
          </a:stretch>
        </p:blipFill>
        <p:spPr bwMode="auto">
          <a:xfrm>
            <a:off x="0" y="0"/>
            <a:ext cx="9144000" cy="6858000"/>
          </a:xfrm>
          <a:prstGeom prst="rect">
            <a:avLst/>
          </a:prstGeom>
        </p:spPr>
      </p:pic>
      <p:sp>
        <p:nvSpPr>
          <p:cNvPr id="28675" name="Title 1"/>
          <p:cNvSpPr>
            <a:spLocks noGrp="1"/>
          </p:cNvSpPr>
          <p:nvPr>
            <p:ph type="title"/>
          </p:nvPr>
        </p:nvSpPr>
        <p:spPr>
          <a:xfrm>
            <a:off x="1260303" y="4839704"/>
            <a:ext cx="7442200" cy="1347788"/>
          </a:xfrm>
        </p:spPr>
        <p:txBody>
          <a:bodyPr/>
          <a:lstStyle/>
          <a:p>
            <a:r>
              <a:rPr lang="en-US" sz="2400" b="1" dirty="0">
                <a:latin typeface="+mj-lt"/>
                <a:ea typeface="ＭＳ Ｐゴシック" pitchFamily="34" charset="-128"/>
                <a:cs typeface="Arial" charset="0"/>
              </a:rPr>
              <a:t>This is your view from the driver seat. </a:t>
            </a:r>
            <a:br>
              <a:rPr lang="en-US" sz="2400" b="1" dirty="0">
                <a:latin typeface="+mj-lt"/>
                <a:ea typeface="ＭＳ Ｐゴシック" pitchFamily="34" charset="-128"/>
                <a:cs typeface="Arial" charset="0"/>
              </a:rPr>
            </a:br>
            <a:r>
              <a:rPr lang="en-US" sz="2400" b="1" dirty="0">
                <a:latin typeface="+mj-lt"/>
                <a:ea typeface="ＭＳ Ｐゴシック" pitchFamily="34" charset="-128"/>
                <a:cs typeface="Arial" charset="0"/>
              </a:rPr>
              <a:t>You have two really big problems! </a:t>
            </a:r>
            <a:br>
              <a:rPr lang="en-US" sz="2400" b="1" dirty="0">
                <a:latin typeface="+mj-lt"/>
                <a:ea typeface="ＭＳ Ｐゴシック" pitchFamily="34" charset="-128"/>
                <a:cs typeface="Arial" charset="0"/>
              </a:rPr>
            </a:br>
            <a:r>
              <a:rPr lang="en-US" sz="2400" b="1" dirty="0">
                <a:latin typeface="+mj-lt"/>
                <a:ea typeface="ＭＳ Ｐゴシック" pitchFamily="34" charset="-128"/>
                <a:cs typeface="Arial" charset="0"/>
              </a:rPr>
              <a:t>What are they?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en-US">
              <a:latin typeface="Arial" charset="0"/>
              <a:ea typeface="ＭＳ Ｐゴシック" pitchFamily="34" charset="-128"/>
              <a:cs typeface="Arial" charset="0"/>
            </a:endParaRPr>
          </a:p>
        </p:txBody>
      </p:sp>
      <p:pic>
        <p:nvPicPr>
          <p:cNvPr id="3" name="Picture 2"/>
          <p:cNvPicPr>
            <a:picLocks noChangeAspect="1" noChangeArrowheads="1"/>
          </p:cNvPicPr>
          <p:nvPr/>
        </p:nvPicPr>
        <p:blipFill>
          <a:blip r:embed="rId3" cstate="screen"/>
          <a:srcRect/>
          <a:stretch>
            <a:fillRect/>
          </a:stretch>
        </p:blipFill>
        <p:spPr bwMode="auto">
          <a:xfrm>
            <a:off x="0" y="0"/>
            <a:ext cx="9144000" cy="6858000"/>
          </a:xfrm>
          <a:prstGeom prst="rect">
            <a:avLst/>
          </a:prstGeom>
        </p:spPr>
      </p:pic>
      <p:sp>
        <p:nvSpPr>
          <p:cNvPr id="29700" name="TextBox 3"/>
          <p:cNvSpPr txBox="1">
            <a:spLocks noChangeArrowheads="1"/>
          </p:cNvSpPr>
          <p:nvPr/>
        </p:nvSpPr>
        <p:spPr bwMode="auto">
          <a:xfrm>
            <a:off x="1752600" y="5943600"/>
            <a:ext cx="51421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sz="2400" b="1" dirty="0">
                <a:latin typeface="+mj-lt"/>
                <a:cs typeface="Arial" charset="0"/>
              </a:rPr>
              <a:t>Where should you enter the turn lane?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15"/>
          <p:cNvGrpSpPr>
            <a:grpSpLocks/>
          </p:cNvGrpSpPr>
          <p:nvPr/>
        </p:nvGrpSpPr>
        <p:grpSpPr bwMode="auto">
          <a:xfrm>
            <a:off x="-1" y="0"/>
            <a:ext cx="9475809" cy="7106856"/>
            <a:chOff x="-348" y="-146050"/>
            <a:chExt cx="9475808" cy="7106856"/>
          </a:xfrm>
        </p:grpSpPr>
        <p:pic>
          <p:nvPicPr>
            <p:cNvPr id="15362" name="Picture 2" descr="C:\Users\Dennis\Pictures\P1050499.JPG"/>
            <p:cNvPicPr>
              <a:picLocks noChangeAspect="1" noChangeArrowheads="1"/>
            </p:cNvPicPr>
            <p:nvPr/>
          </p:nvPicPr>
          <p:blipFill>
            <a:blip r:embed="rId3" cstate="screen"/>
            <a:srcRect/>
            <a:stretch>
              <a:fillRect/>
            </a:stretch>
          </p:blipFill>
          <p:spPr bwMode="auto">
            <a:xfrm>
              <a:off x="-348" y="-146050"/>
              <a:ext cx="9475808" cy="7106856"/>
            </a:xfrm>
            <a:prstGeom prst="rect">
              <a:avLst/>
            </a:prstGeom>
          </p:spPr>
        </p:pic>
        <p:sp>
          <p:nvSpPr>
            <p:cNvPr id="8" name="Oval 7"/>
            <p:cNvSpPr>
              <a:spLocks noChangeArrowheads="1"/>
            </p:cNvSpPr>
            <p:nvPr/>
          </p:nvSpPr>
          <p:spPr bwMode="auto">
            <a:xfrm>
              <a:off x="880716" y="2678113"/>
              <a:ext cx="814387" cy="777875"/>
            </a:xfrm>
            <a:prstGeom prst="ellipse">
              <a:avLst/>
            </a:prstGeom>
            <a:noFill/>
            <a:ln w="38100">
              <a:solidFill>
                <a:srgbClr val="FF0000"/>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bg1">
                    <a:lumMod val="95000"/>
                    <a:lumOff val="5000"/>
                  </a:schemeClr>
                </a:solidFill>
                <a:latin typeface="+mn-lt"/>
                <a:ea typeface="+mn-ea"/>
              </a:endParaRPr>
            </a:p>
          </p:txBody>
        </p:sp>
        <p:sp>
          <p:nvSpPr>
            <p:cNvPr id="9" name="TextBox 8"/>
            <p:cNvSpPr txBox="1"/>
            <p:nvPr/>
          </p:nvSpPr>
          <p:spPr>
            <a:xfrm>
              <a:off x="394941" y="2698750"/>
              <a:ext cx="690562" cy="461963"/>
            </a:xfrm>
            <a:prstGeom prst="rect">
              <a:avLst/>
            </a:prstGeom>
            <a:noFill/>
          </p:spPr>
          <p:txBody>
            <a:bodyPr>
              <a:spAutoFit/>
            </a:bodyPr>
            <a:lstStyle/>
            <a:p>
              <a:pPr algn="ctr">
                <a:defRPr/>
              </a:pPr>
              <a:r>
                <a:rPr lang="en-US" sz="2400" b="1" dirty="0">
                  <a:solidFill>
                    <a:schemeClr val="bg1">
                      <a:lumMod val="95000"/>
                      <a:lumOff val="5000"/>
                    </a:schemeClr>
                  </a:solidFill>
                  <a:ea typeface="+mn-ea"/>
                </a:rPr>
                <a:t>2.</a:t>
              </a:r>
            </a:p>
          </p:txBody>
        </p:sp>
        <p:sp>
          <p:nvSpPr>
            <p:cNvPr id="10" name="Oval 9"/>
            <p:cNvSpPr>
              <a:spLocks noChangeArrowheads="1"/>
            </p:cNvSpPr>
            <p:nvPr/>
          </p:nvSpPr>
          <p:spPr bwMode="auto">
            <a:xfrm>
              <a:off x="142528" y="1606550"/>
              <a:ext cx="942975" cy="546100"/>
            </a:xfrm>
            <a:prstGeom prst="ellipse">
              <a:avLst/>
            </a:prstGeom>
            <a:noFill/>
            <a:ln w="38100">
              <a:solidFill>
                <a:srgbClr val="FF0000"/>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bg1">
                    <a:lumMod val="95000"/>
                    <a:lumOff val="5000"/>
                  </a:schemeClr>
                </a:solidFill>
                <a:latin typeface="+mn-lt"/>
                <a:ea typeface="+mn-ea"/>
              </a:endParaRPr>
            </a:p>
          </p:txBody>
        </p:sp>
        <p:sp>
          <p:nvSpPr>
            <p:cNvPr id="11" name="Oval 10"/>
            <p:cNvSpPr>
              <a:spLocks noChangeArrowheads="1"/>
            </p:cNvSpPr>
            <p:nvPr/>
          </p:nvSpPr>
          <p:spPr bwMode="auto">
            <a:xfrm>
              <a:off x="4297141" y="3187700"/>
              <a:ext cx="2635250" cy="1127125"/>
            </a:xfrm>
            <a:prstGeom prst="ellipse">
              <a:avLst/>
            </a:prstGeom>
            <a:noFill/>
            <a:ln w="38100">
              <a:solidFill>
                <a:srgbClr val="FF0000"/>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bg1">
                    <a:lumMod val="95000"/>
                    <a:lumOff val="5000"/>
                  </a:schemeClr>
                </a:solidFill>
                <a:latin typeface="+mn-lt"/>
                <a:ea typeface="+mn-ea"/>
              </a:endParaRPr>
            </a:p>
          </p:txBody>
        </p:sp>
        <p:sp>
          <p:nvSpPr>
            <p:cNvPr id="12" name="Oval 11"/>
            <p:cNvSpPr>
              <a:spLocks noChangeArrowheads="1"/>
            </p:cNvSpPr>
            <p:nvPr/>
          </p:nvSpPr>
          <p:spPr bwMode="auto">
            <a:xfrm>
              <a:off x="2118966" y="2152650"/>
              <a:ext cx="3513137" cy="1008063"/>
            </a:xfrm>
            <a:prstGeom prst="ellipse">
              <a:avLst/>
            </a:prstGeom>
            <a:noFill/>
            <a:ln w="38100">
              <a:solidFill>
                <a:srgbClr val="FF0000"/>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bg1">
                    <a:lumMod val="95000"/>
                    <a:lumOff val="5000"/>
                  </a:schemeClr>
                </a:solidFill>
                <a:latin typeface="+mn-lt"/>
                <a:ea typeface="+mn-ea"/>
              </a:endParaRPr>
            </a:p>
          </p:txBody>
        </p:sp>
        <p:sp>
          <p:nvSpPr>
            <p:cNvPr id="13" name="TextBox 12"/>
            <p:cNvSpPr txBox="1"/>
            <p:nvPr/>
          </p:nvSpPr>
          <p:spPr>
            <a:xfrm>
              <a:off x="880716" y="1606550"/>
              <a:ext cx="692150" cy="460375"/>
            </a:xfrm>
            <a:prstGeom prst="rect">
              <a:avLst/>
            </a:prstGeom>
            <a:noFill/>
          </p:spPr>
          <p:txBody>
            <a:bodyPr>
              <a:spAutoFit/>
            </a:bodyPr>
            <a:lstStyle/>
            <a:p>
              <a:pPr algn="ctr">
                <a:defRPr/>
              </a:pPr>
              <a:r>
                <a:rPr lang="en-US" sz="2400" b="1" dirty="0">
                  <a:solidFill>
                    <a:schemeClr val="bg1">
                      <a:lumMod val="95000"/>
                      <a:lumOff val="5000"/>
                    </a:schemeClr>
                  </a:solidFill>
                  <a:ea typeface="+mn-ea"/>
                </a:rPr>
                <a:t>1.</a:t>
              </a:r>
            </a:p>
          </p:txBody>
        </p:sp>
        <p:sp>
          <p:nvSpPr>
            <p:cNvPr id="14" name="TextBox 13"/>
            <p:cNvSpPr txBox="1"/>
            <p:nvPr/>
          </p:nvSpPr>
          <p:spPr>
            <a:xfrm>
              <a:off x="3615978" y="3575050"/>
              <a:ext cx="692150" cy="461963"/>
            </a:xfrm>
            <a:prstGeom prst="rect">
              <a:avLst/>
            </a:prstGeom>
            <a:noFill/>
          </p:spPr>
          <p:txBody>
            <a:bodyPr>
              <a:spAutoFit/>
            </a:bodyPr>
            <a:lstStyle/>
            <a:p>
              <a:pPr algn="ctr">
                <a:defRPr/>
              </a:pPr>
              <a:r>
                <a:rPr lang="en-US" sz="2400" b="1" dirty="0">
                  <a:solidFill>
                    <a:schemeClr val="bg1">
                      <a:lumMod val="95000"/>
                      <a:lumOff val="5000"/>
                    </a:schemeClr>
                  </a:solidFill>
                  <a:ea typeface="+mn-ea"/>
                </a:rPr>
                <a:t>4.</a:t>
              </a:r>
            </a:p>
          </p:txBody>
        </p:sp>
        <p:sp>
          <p:nvSpPr>
            <p:cNvPr id="15" name="TextBox 14"/>
            <p:cNvSpPr txBox="1"/>
            <p:nvPr/>
          </p:nvSpPr>
          <p:spPr>
            <a:xfrm>
              <a:off x="2241203" y="1920875"/>
              <a:ext cx="692150" cy="461963"/>
            </a:xfrm>
            <a:prstGeom prst="rect">
              <a:avLst/>
            </a:prstGeom>
            <a:noFill/>
          </p:spPr>
          <p:txBody>
            <a:bodyPr>
              <a:spAutoFit/>
            </a:bodyPr>
            <a:lstStyle/>
            <a:p>
              <a:pPr algn="ctr">
                <a:defRPr/>
              </a:pPr>
              <a:r>
                <a:rPr lang="en-US" sz="2400" b="1" dirty="0">
                  <a:solidFill>
                    <a:schemeClr val="bg1">
                      <a:lumMod val="95000"/>
                      <a:lumOff val="5000"/>
                    </a:schemeClr>
                  </a:solidFill>
                  <a:ea typeface="+mn-ea"/>
                </a:rPr>
                <a:t>3.</a:t>
              </a:r>
            </a:p>
          </p:txBody>
        </p:sp>
      </p:grpSp>
      <p:sp>
        <p:nvSpPr>
          <p:cNvPr id="30723" name="Subtitle 6"/>
          <p:cNvSpPr>
            <a:spLocks noGrp="1"/>
          </p:cNvSpPr>
          <p:nvPr>
            <p:ph type="subTitle" idx="1"/>
          </p:nvPr>
        </p:nvSpPr>
        <p:spPr>
          <a:xfrm>
            <a:off x="3189514" y="5334000"/>
            <a:ext cx="5444899" cy="740229"/>
          </a:xfrm>
        </p:spPr>
        <p:txBody>
          <a:bodyPr/>
          <a:lstStyle/>
          <a:p>
            <a:r>
              <a:rPr lang="en-US" sz="2400" b="1" dirty="0">
                <a:solidFill>
                  <a:schemeClr val="tx1"/>
                </a:solidFill>
                <a:ea typeface="ＭＳ Ｐゴシック" pitchFamily="34" charset="-128"/>
                <a:cs typeface="Arial" charset="0"/>
              </a:rPr>
              <a:t>What do these markings tell you?</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C:\Users\Dennis\Pictures\Drivers Education\camera photos\P1030155 (2).JPG"/>
          <p:cNvPicPr>
            <a:picLocks noChangeAspect="1" noChangeArrowheads="1"/>
          </p:cNvPicPr>
          <p:nvPr/>
        </p:nvPicPr>
        <p:blipFill>
          <a:blip r:embed="rId3" cstate="screen"/>
          <a:srcRect/>
          <a:stretch>
            <a:fillRect/>
          </a:stretch>
        </p:blipFill>
        <p:spPr bwMode="auto">
          <a:xfrm>
            <a:off x="0" y="0"/>
            <a:ext cx="9144000" cy="6858000"/>
          </a:xfrm>
          <a:prstGeom prst="rect">
            <a:avLst/>
          </a:prstGeom>
        </p:spPr>
      </p:pic>
      <p:sp>
        <p:nvSpPr>
          <p:cNvPr id="31747" name="Title 1"/>
          <p:cNvSpPr>
            <a:spLocks noGrp="1"/>
          </p:cNvSpPr>
          <p:nvPr>
            <p:ph type="title"/>
          </p:nvPr>
        </p:nvSpPr>
        <p:spPr>
          <a:xfrm>
            <a:off x="1503363" y="4964113"/>
            <a:ext cx="6813550" cy="1300162"/>
          </a:xfrm>
        </p:spPr>
        <p:txBody>
          <a:bodyPr/>
          <a:lstStyle/>
          <a:p>
            <a:r>
              <a:rPr lang="en-US" sz="2400" b="1" dirty="0">
                <a:latin typeface="+mj-lt"/>
                <a:ea typeface="ＭＳ Ｐゴシック" pitchFamily="34" charset="-128"/>
                <a:cs typeface="Arial" charset="0"/>
              </a:rPr>
              <a:t>Are you allowed to turn right and left</a:t>
            </a:r>
            <a:br>
              <a:rPr lang="en-US" sz="2400" b="1" dirty="0">
                <a:latin typeface="+mj-lt"/>
                <a:ea typeface="ＭＳ Ｐゴシック" pitchFamily="34" charset="-128"/>
                <a:cs typeface="Arial" charset="0"/>
              </a:rPr>
            </a:br>
            <a:r>
              <a:rPr lang="en-US" sz="2400" b="1" dirty="0">
                <a:latin typeface="+mj-lt"/>
                <a:ea typeface="ＭＳ Ｐゴシック" pitchFamily="34" charset="-128"/>
                <a:cs typeface="Arial" charset="0"/>
              </a:rPr>
              <a:t>across these lines?</a:t>
            </a:r>
          </a:p>
        </p:txBody>
      </p:sp>
      <p:cxnSp>
        <p:nvCxnSpPr>
          <p:cNvPr id="9" name="Straight Arrow Connector 8"/>
          <p:cNvCxnSpPr>
            <a:cxnSpLocks noChangeShapeType="1"/>
          </p:cNvCxnSpPr>
          <p:nvPr/>
        </p:nvCxnSpPr>
        <p:spPr bwMode="auto">
          <a:xfrm flipV="1">
            <a:off x="5407025" y="4745038"/>
            <a:ext cx="1198563" cy="252412"/>
          </a:xfrm>
          <a:prstGeom prst="straightConnector1">
            <a:avLst/>
          </a:prstGeom>
          <a:noFill/>
          <a:ln w="111125">
            <a:solidFill>
              <a:srgbClr val="FF0000"/>
            </a:solidFill>
            <a:round/>
            <a:headEnd/>
            <a:tailEnd type="triangle" w="sm" len="sm"/>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Arrow Connector 10"/>
          <p:cNvCxnSpPr>
            <a:cxnSpLocks noChangeShapeType="1"/>
          </p:cNvCxnSpPr>
          <p:nvPr/>
        </p:nvCxnSpPr>
        <p:spPr bwMode="auto">
          <a:xfrm>
            <a:off x="3525838" y="4745038"/>
            <a:ext cx="1187450" cy="252412"/>
          </a:xfrm>
          <a:prstGeom prst="straightConnector1">
            <a:avLst/>
          </a:prstGeom>
          <a:noFill/>
          <a:ln w="111125">
            <a:solidFill>
              <a:srgbClr val="FF0000"/>
            </a:solidFill>
            <a:round/>
            <a:headEnd type="triangle" w="sm" len="sm"/>
            <a:tailEnd type="none" w="sm" len="sm"/>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707571" y="152400"/>
            <a:ext cx="79139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hangingPunct="1">
              <a:spcBef>
                <a:spcPct val="50000"/>
              </a:spcBef>
            </a:pPr>
            <a:r>
              <a:rPr lang="en-US" sz="4000" dirty="0">
                <a:solidFill>
                  <a:srgbClr val="C00000"/>
                </a:solidFill>
                <a:latin typeface="+mj-lt"/>
              </a:rPr>
              <a:t>Pavement Markings</a:t>
            </a:r>
          </a:p>
        </p:txBody>
      </p:sp>
      <p:grpSp>
        <p:nvGrpSpPr>
          <p:cNvPr id="5" name="Group 4"/>
          <p:cNvGrpSpPr/>
          <p:nvPr/>
        </p:nvGrpSpPr>
        <p:grpSpPr>
          <a:xfrm>
            <a:off x="4857262" y="4114800"/>
            <a:ext cx="3577702" cy="1959841"/>
            <a:chOff x="4883961" y="4384675"/>
            <a:chExt cx="3577702" cy="1959841"/>
          </a:xfrm>
        </p:grpSpPr>
        <p:sp>
          <p:nvSpPr>
            <p:cNvPr id="7172" name="Text Box 4"/>
            <p:cNvSpPr txBox="1">
              <a:spLocks noChangeArrowheads="1"/>
            </p:cNvSpPr>
            <p:nvPr/>
          </p:nvSpPr>
          <p:spPr bwMode="auto">
            <a:xfrm>
              <a:off x="6709063" y="4918364"/>
              <a:ext cx="1752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b="1" dirty="0">
                  <a:latin typeface="+mj-lt"/>
                </a:rPr>
                <a:t>Stop lines &amp;</a:t>
              </a:r>
            </a:p>
            <a:p>
              <a:pPr eaLnBrk="1" hangingPunct="1"/>
              <a:r>
                <a:rPr lang="en-US" b="1" dirty="0">
                  <a:latin typeface="+mj-lt"/>
                </a:rPr>
                <a:t>crosswalks</a:t>
              </a:r>
            </a:p>
          </p:txBody>
        </p:sp>
        <p:pic>
          <p:nvPicPr>
            <p:cNvPr id="7176" name="Picture 8" descr="INTERSECTION-stop lin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83961" y="4384675"/>
              <a:ext cx="1825102" cy="195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77" name="Picture 9" descr="Multi-lane-1wa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81500" y="1524000"/>
            <a:ext cx="1295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7087609" y="1066078"/>
            <a:ext cx="1371600" cy="3124200"/>
            <a:chOff x="7239000" y="990600"/>
            <a:chExt cx="1371600" cy="3124200"/>
          </a:xfrm>
        </p:grpSpPr>
        <p:sp>
          <p:nvSpPr>
            <p:cNvPr id="7171" name="Text Box 3"/>
            <p:cNvSpPr txBox="1">
              <a:spLocks noChangeArrowheads="1"/>
            </p:cNvSpPr>
            <p:nvPr/>
          </p:nvSpPr>
          <p:spPr bwMode="auto">
            <a:xfrm>
              <a:off x="7239000" y="990600"/>
              <a:ext cx="1371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spcBef>
                  <a:spcPct val="50000"/>
                </a:spcBef>
              </a:pPr>
              <a:r>
                <a:rPr lang="en-US" b="1" dirty="0">
                  <a:latin typeface="+mj-lt"/>
                </a:rPr>
                <a:t>Left-turn-only lane</a:t>
              </a:r>
            </a:p>
          </p:txBody>
        </p:sp>
        <p:pic>
          <p:nvPicPr>
            <p:cNvPr id="7178" name="Picture 11" descr="5-laner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1787525"/>
              <a:ext cx="131127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9" name="Text Box 12"/>
          <p:cNvSpPr txBox="1">
            <a:spLocks noChangeArrowheads="1"/>
          </p:cNvSpPr>
          <p:nvPr/>
        </p:nvSpPr>
        <p:spPr bwMode="auto">
          <a:xfrm>
            <a:off x="4529138" y="35814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spcBef>
                <a:spcPct val="50000"/>
              </a:spcBef>
            </a:pPr>
            <a:r>
              <a:rPr lang="en-US" sz="1400" b="1"/>
              <a:t>ONE Way</a:t>
            </a:r>
          </a:p>
        </p:txBody>
      </p:sp>
      <p:grpSp>
        <p:nvGrpSpPr>
          <p:cNvPr id="3" name="Group 2"/>
          <p:cNvGrpSpPr/>
          <p:nvPr/>
        </p:nvGrpSpPr>
        <p:grpSpPr>
          <a:xfrm>
            <a:off x="581891" y="1344543"/>
            <a:ext cx="2694709" cy="3795782"/>
            <a:chOff x="581891" y="1344543"/>
            <a:chExt cx="2694709" cy="3795782"/>
          </a:xfrm>
        </p:grpSpPr>
        <p:pic>
          <p:nvPicPr>
            <p:cNvPr id="7173" name="Picture 5" descr="yellow-S-two lane rural"/>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8200" y="2971800"/>
              <a:ext cx="227965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yellow-two lane rural"/>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38200" y="1828800"/>
              <a:ext cx="22796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yellow-D-two lane rural"/>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38200" y="4114800"/>
              <a:ext cx="227965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Text Box 14"/>
            <p:cNvSpPr txBox="1">
              <a:spLocks noChangeArrowheads="1"/>
            </p:cNvSpPr>
            <p:nvPr/>
          </p:nvSpPr>
          <p:spPr bwMode="auto">
            <a:xfrm>
              <a:off x="581891" y="1344543"/>
              <a:ext cx="2694709"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hangingPunct="1">
                <a:spcBef>
                  <a:spcPct val="50000"/>
                </a:spcBef>
              </a:pPr>
              <a:r>
                <a:rPr lang="en-US" b="1" dirty="0">
                  <a:latin typeface="+mj-lt"/>
                </a:rPr>
                <a:t>Two-lane rural</a:t>
              </a:r>
            </a:p>
            <a:p>
              <a:pPr algn="ctr" eaLnBrk="1" hangingPunct="1">
                <a:spcBef>
                  <a:spcPct val="50000"/>
                </a:spcBef>
              </a:pPr>
              <a:endParaRPr lang="en-US" b="1" dirty="0"/>
            </a:p>
            <a:p>
              <a:pPr algn="ctr" eaLnBrk="1" hangingPunct="1">
                <a:spcBef>
                  <a:spcPct val="50000"/>
                </a:spcBef>
              </a:pPr>
              <a:endParaRPr lang="en-US" b="1" dirty="0"/>
            </a:p>
            <a:p>
              <a:pPr algn="ctr" eaLnBrk="1" hangingPunct="1">
                <a:spcBef>
                  <a:spcPct val="50000"/>
                </a:spcBef>
              </a:pPr>
              <a:endParaRPr lang="en-US" b="1" dirty="0"/>
            </a:p>
            <a:p>
              <a:pPr algn="ctr" eaLnBrk="1" hangingPunct="1">
                <a:spcBef>
                  <a:spcPct val="50000"/>
                </a:spcBef>
              </a:pPr>
              <a:endParaRPr lang="en-US" b="1" dirty="0"/>
            </a:p>
            <a:p>
              <a:pPr algn="ctr" eaLnBrk="1" hangingPunct="1">
                <a:spcBef>
                  <a:spcPct val="50000"/>
                </a:spcBef>
              </a:pPr>
              <a:endParaRPr lang="en-US" b="1" dirty="0"/>
            </a:p>
            <a:p>
              <a:pPr algn="ctr" eaLnBrk="1" hangingPunct="1">
                <a:spcBef>
                  <a:spcPct val="50000"/>
                </a:spcBef>
              </a:pPr>
              <a:endParaRPr lang="en-US" b="1" dirty="0"/>
            </a:p>
          </p:txBody>
        </p:sp>
      </p:grpSp>
      <p:sp>
        <p:nvSpPr>
          <p:cNvPr id="7181" name="Text Box 15"/>
          <p:cNvSpPr txBox="1">
            <a:spLocks noChangeArrowheads="1"/>
          </p:cNvSpPr>
          <p:nvPr/>
        </p:nvSpPr>
        <p:spPr bwMode="auto">
          <a:xfrm>
            <a:off x="4191000" y="1020041"/>
            <a:ext cx="1676400"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hangingPunct="1">
              <a:spcBef>
                <a:spcPct val="50000"/>
              </a:spcBef>
            </a:pPr>
            <a:r>
              <a:rPr lang="en-US" b="1" dirty="0">
                <a:latin typeface="+mj-lt"/>
              </a:rPr>
              <a:t>Multi-lane</a:t>
            </a:r>
          </a:p>
          <a:p>
            <a:pPr algn="ctr" eaLnBrk="1" hangingPunct="1">
              <a:spcBef>
                <a:spcPct val="50000"/>
              </a:spcBef>
            </a:pPr>
            <a:endParaRPr lang="en-US" b="1" dirty="0"/>
          </a:p>
          <a:p>
            <a:pPr algn="ctr" eaLnBrk="1" hangingPunct="1">
              <a:spcBef>
                <a:spcPct val="50000"/>
              </a:spcBef>
            </a:pPr>
            <a:endParaRPr lang="en-US" b="1" dirty="0"/>
          </a:p>
          <a:p>
            <a:pPr algn="ctr" eaLnBrk="1" hangingPunct="1">
              <a:spcBef>
                <a:spcPct val="50000"/>
              </a:spcBef>
            </a:pPr>
            <a:endParaRPr lang="en-US" b="1" dirty="0"/>
          </a:p>
          <a:p>
            <a:pPr algn="ctr" eaLnBrk="1" hangingPunct="1">
              <a:spcBef>
                <a:spcPct val="50000"/>
              </a:spcBef>
            </a:pPr>
            <a:endParaRPr lang="en-US" b="1" dirty="0"/>
          </a:p>
          <a:p>
            <a:pPr algn="ctr" eaLnBrk="1" hangingPunct="1">
              <a:spcBef>
                <a:spcPct val="50000"/>
              </a:spcBef>
            </a:pPr>
            <a:endParaRPr lang="en-US" b="1" dirty="0"/>
          </a:p>
          <a:p>
            <a:pPr algn="ctr" eaLnBrk="1" hangingPunct="1">
              <a:spcBef>
                <a:spcPct val="50000"/>
              </a:spcBef>
            </a:pPr>
            <a:endParaRPr lang="en-US"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MG0254.JPG"/>
          <p:cNvPicPr>
            <a:picLocks noChangeAspect="1"/>
          </p:cNvPicPr>
          <p:nvPr/>
        </p:nvPicPr>
        <p:blipFill>
          <a:blip r:embed="rId3" cstate="screen"/>
          <a:srcRect/>
          <a:stretch>
            <a:fillRect/>
          </a:stretch>
        </p:blipFill>
        <p:spPr>
          <a:xfrm>
            <a:off x="0" y="0"/>
            <a:ext cx="9144000" cy="6858000"/>
          </a:xfrm>
          <a:prstGeom prst="rect">
            <a:avLst/>
          </a:prstGeom>
        </p:spPr>
      </p:pic>
      <p:sp>
        <p:nvSpPr>
          <p:cNvPr id="32771" name="Title 1"/>
          <p:cNvSpPr>
            <a:spLocks noGrp="1"/>
          </p:cNvSpPr>
          <p:nvPr>
            <p:ph type="title"/>
          </p:nvPr>
        </p:nvSpPr>
        <p:spPr>
          <a:xfrm>
            <a:off x="378618" y="5138016"/>
            <a:ext cx="8386763" cy="1347787"/>
          </a:xfrm>
        </p:spPr>
        <p:txBody>
          <a:bodyPr/>
          <a:lstStyle/>
          <a:p>
            <a:r>
              <a:rPr lang="en-US" sz="2400" b="1" dirty="0">
                <a:latin typeface="+mn-lt"/>
                <a:ea typeface="ＭＳ Ｐゴシック" pitchFamily="34" charset="-128"/>
                <a:cs typeface="Arial" charset="0"/>
              </a:rPr>
              <a:t>You</a:t>
            </a:r>
            <a:r>
              <a:rPr lang="ja-JP" altLang="en-US" sz="2400" b="1" dirty="0">
                <a:latin typeface="+mn-lt"/>
                <a:ea typeface="ＭＳ Ｐゴシック" pitchFamily="34" charset="-128"/>
                <a:cs typeface="Arial" charset="0"/>
              </a:rPr>
              <a:t> </a:t>
            </a:r>
            <a:r>
              <a:rPr lang="en-US" altLang="ja-JP" sz="2400" b="1" dirty="0">
                <a:latin typeface="+mn-lt"/>
                <a:ea typeface="ＭＳ Ｐゴシック" pitchFamily="34" charset="-128"/>
                <a:cs typeface="Arial" charset="0"/>
              </a:rPr>
              <a:t>are the driver. This is your view to the front.</a:t>
            </a:r>
            <a:br>
              <a:rPr lang="en-US" altLang="ja-JP" sz="2400" b="1" dirty="0">
                <a:latin typeface="+mn-lt"/>
                <a:ea typeface="ＭＳ Ｐゴシック" pitchFamily="34" charset="-128"/>
                <a:cs typeface="Arial" charset="0"/>
              </a:rPr>
            </a:br>
            <a:r>
              <a:rPr lang="en-US" altLang="ja-JP" sz="2400" b="1" dirty="0">
                <a:latin typeface="+mn-lt"/>
                <a:ea typeface="ＭＳ Ｐゴシック" pitchFamily="34" charset="-128"/>
                <a:cs typeface="Arial" charset="0"/>
              </a:rPr>
              <a:t>What do these roadway markings tell you?</a:t>
            </a:r>
            <a:endParaRPr lang="en-US" sz="2400" b="1" dirty="0">
              <a:latin typeface="+mn-lt"/>
              <a:ea typeface="ＭＳ Ｐゴシック" pitchFamily="34" charset="-128"/>
              <a:cs typeface="Arial"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2"/>
          <p:cNvPicPr>
            <a:picLocks noChangeAspect="1" noChangeArrowheads="1"/>
          </p:cNvPicPr>
          <p:nvPr/>
        </p:nvPicPr>
        <p:blipFill rotWithShape="1">
          <a:blip r:embed="rId3" cstate="print"/>
          <a:srcRect l="3322" t="1400" r="801" b="6208"/>
          <a:stretch/>
        </p:blipFill>
        <p:spPr bwMode="auto">
          <a:xfrm>
            <a:off x="-218574" y="0"/>
            <a:ext cx="9674394" cy="7002684"/>
          </a:xfrm>
          <a:prstGeom prst="rect">
            <a:avLst/>
          </a:prstGeom>
          <a:ln w="9525">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798" name="TextBox 1"/>
          <p:cNvSpPr txBox="1">
            <a:spLocks noChangeArrowheads="1"/>
          </p:cNvSpPr>
          <p:nvPr/>
        </p:nvSpPr>
        <p:spPr bwMode="auto">
          <a:xfrm>
            <a:off x="1153692" y="5973357"/>
            <a:ext cx="5886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sz="2400" b="1" dirty="0">
                <a:solidFill>
                  <a:schemeClr val="bg1"/>
                </a:solidFill>
                <a:latin typeface="+mj-lt"/>
              </a:rPr>
              <a:t>You’</a:t>
            </a:r>
            <a:r>
              <a:rPr lang="en-US" altLang="ja-JP" sz="2400" b="1" dirty="0">
                <a:solidFill>
                  <a:schemeClr val="bg1"/>
                </a:solidFill>
                <a:latin typeface="+mj-lt"/>
              </a:rPr>
              <a:t>re in the white car. Can you pass the RV?</a:t>
            </a:r>
            <a:endParaRPr lang="en-US" sz="2400" b="1" dirty="0">
              <a:solidFill>
                <a:schemeClr val="bg1"/>
              </a:solidFill>
              <a:latin typeface="+mj-lt"/>
            </a:endParaRPr>
          </a:p>
        </p:txBody>
      </p:sp>
      <p:sp>
        <p:nvSpPr>
          <p:cNvPr id="33797" name="Text Box 6"/>
          <p:cNvSpPr txBox="1">
            <a:spLocks noChangeArrowheads="1"/>
          </p:cNvSpPr>
          <p:nvPr/>
        </p:nvSpPr>
        <p:spPr bwMode="auto">
          <a:xfrm>
            <a:off x="6669909" y="6532266"/>
            <a:ext cx="2286000"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dirty="0">
                <a:solidFill>
                  <a:srgbClr val="000000"/>
                </a:solidFill>
                <a:cs typeface="Arial" charset="0"/>
              </a:rPr>
              <a:t>Photo courtesy of AAA Foundation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2"/>
          <p:cNvPicPr>
            <a:picLocks noChangeAspect="1" noChangeArrowheads="1"/>
          </p:cNvPicPr>
          <p:nvPr/>
        </p:nvPicPr>
        <p:blipFill rotWithShape="1">
          <a:blip r:embed="rId3" cstate="print"/>
          <a:srcRect l="1701" t="2780" r="2521" b="3573"/>
          <a:stretch/>
        </p:blipFill>
        <p:spPr bwMode="auto">
          <a:xfrm>
            <a:off x="0" y="0"/>
            <a:ext cx="9267726" cy="700625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4821" name="TextBox 1"/>
          <p:cNvSpPr txBox="1">
            <a:spLocks noChangeArrowheads="1"/>
          </p:cNvSpPr>
          <p:nvPr/>
        </p:nvSpPr>
        <p:spPr bwMode="auto">
          <a:xfrm>
            <a:off x="1530752" y="5934578"/>
            <a:ext cx="647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sz="2400" b="1" dirty="0">
                <a:solidFill>
                  <a:schemeClr val="bg1"/>
                </a:solidFill>
                <a:latin typeface="+mj-lt"/>
              </a:rPr>
              <a:t>Who should yield – the man or the car?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2"/>
          <p:cNvPicPr>
            <a:picLocks noChangeAspect="1" noChangeArrowheads="1"/>
          </p:cNvPicPr>
          <p:nvPr/>
        </p:nvPicPr>
        <p:blipFill rotWithShape="1">
          <a:blip r:embed="rId3" cstate="print"/>
          <a:srcRect l="1319" t="1314" r="1371" b="2470"/>
          <a:stretch/>
        </p:blipFill>
        <p:spPr bwMode="auto">
          <a:xfrm>
            <a:off x="0" y="0"/>
            <a:ext cx="931160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5845" name="Text Box 6"/>
          <p:cNvSpPr txBox="1">
            <a:spLocks noChangeArrowheads="1"/>
          </p:cNvSpPr>
          <p:nvPr/>
        </p:nvSpPr>
        <p:spPr bwMode="auto">
          <a:xfrm>
            <a:off x="7025602" y="6510500"/>
            <a:ext cx="2286000"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dirty="0">
                <a:solidFill>
                  <a:srgbClr val="000000"/>
                </a:solidFill>
                <a:cs typeface="Arial" charset="0"/>
              </a:rPr>
              <a:t>Photo courtesy of AAA Foundation</a:t>
            </a:r>
          </a:p>
        </p:txBody>
      </p:sp>
      <p:sp>
        <p:nvSpPr>
          <p:cNvPr id="35846" name="TextBox 1"/>
          <p:cNvSpPr txBox="1">
            <a:spLocks noChangeArrowheads="1"/>
          </p:cNvSpPr>
          <p:nvPr/>
        </p:nvSpPr>
        <p:spPr bwMode="auto">
          <a:xfrm>
            <a:off x="1432001" y="5947397"/>
            <a:ext cx="64475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sz="2400" b="1" dirty="0">
                <a:solidFill>
                  <a:schemeClr val="bg1"/>
                </a:solidFill>
                <a:latin typeface="+mj-lt"/>
              </a:rPr>
              <a:t>Is it safe and legal to pass the oversize load here?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2"/>
          <p:cNvPicPr>
            <a:picLocks noChangeAspect="1" noChangeArrowheads="1"/>
          </p:cNvPicPr>
          <p:nvPr/>
        </p:nvPicPr>
        <p:blipFill rotWithShape="1">
          <a:blip r:embed="rId3" cstate="print"/>
          <a:srcRect l="1816" t="2329" r="1513" b="2013"/>
          <a:stretch/>
        </p:blipFill>
        <p:spPr bwMode="auto">
          <a:xfrm>
            <a:off x="0" y="-42881"/>
            <a:ext cx="9284823" cy="6987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6869" name="Text Box 6"/>
          <p:cNvSpPr txBox="1">
            <a:spLocks noChangeArrowheads="1"/>
          </p:cNvSpPr>
          <p:nvPr/>
        </p:nvSpPr>
        <p:spPr bwMode="auto">
          <a:xfrm>
            <a:off x="6671269" y="6544249"/>
            <a:ext cx="2286000"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dirty="0">
                <a:solidFill>
                  <a:srgbClr val="000000"/>
                </a:solidFill>
                <a:cs typeface="Arial" charset="0"/>
              </a:rPr>
              <a:t>Photo courtesy of AAA Foundation</a:t>
            </a:r>
          </a:p>
        </p:txBody>
      </p:sp>
      <p:sp>
        <p:nvSpPr>
          <p:cNvPr id="36870" name="TextBox 1"/>
          <p:cNvSpPr txBox="1">
            <a:spLocks noChangeArrowheads="1"/>
          </p:cNvSpPr>
          <p:nvPr/>
        </p:nvSpPr>
        <p:spPr bwMode="auto">
          <a:xfrm>
            <a:off x="3882342" y="5619959"/>
            <a:ext cx="42166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sz="2400" b="1" dirty="0">
                <a:latin typeface="+mj-lt"/>
              </a:rPr>
              <a:t>Is it safe and legal to pass here?</a:t>
            </a:r>
          </a:p>
          <a:p>
            <a:pPr eaLnBrk="1" hangingPunct="1"/>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sz="1100">
                <a:solidFill>
                  <a:srgbClr val="898989"/>
                </a:solidFill>
                <a:cs typeface="Arial" charset="0"/>
              </a:rPr>
              <a:t>Montana Driver Education and Training 2012</a:t>
            </a:r>
          </a:p>
        </p:txBody>
      </p:sp>
      <p:sp>
        <p:nvSpPr>
          <p:cNvPr id="37891"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sz="1100">
                <a:solidFill>
                  <a:srgbClr val="898989"/>
                </a:solidFill>
              </a:rPr>
              <a:t>M4 - </a:t>
            </a:r>
            <a:fld id="{E6284A59-1683-4CDC-8215-F4180A67520F}" type="slidenum">
              <a:rPr lang="en-US" sz="1100" smtClean="0">
                <a:solidFill>
                  <a:srgbClr val="898989"/>
                </a:solidFill>
              </a:rPr>
              <a:pPr eaLnBrk="1" hangingPunct="1"/>
              <a:t>35</a:t>
            </a:fld>
            <a:endParaRPr lang="en-US" sz="1100">
              <a:solidFill>
                <a:srgbClr val="898989"/>
              </a:solidFill>
            </a:endParaRPr>
          </a:p>
        </p:txBody>
      </p:sp>
      <p:pic>
        <p:nvPicPr>
          <p:cNvPr id="37892" name="Picture 2" descr="S:\Divisions\Health Enhancement &amp; Safety\Driver Education\2.0 TE Curriculum Update\Photo Resources\DSC01691[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17891" cy="691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1"/>
          <p:cNvSpPr txBox="1">
            <a:spLocks noChangeArrowheads="1"/>
          </p:cNvSpPr>
          <p:nvPr/>
        </p:nvSpPr>
        <p:spPr bwMode="auto">
          <a:xfrm>
            <a:off x="2858947" y="5417403"/>
            <a:ext cx="29935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sz="2400" b="1" dirty="0">
                <a:solidFill>
                  <a:schemeClr val="bg1"/>
                </a:solidFill>
                <a:latin typeface="+mj-lt"/>
              </a:rPr>
              <a:t>One-way or two-way?</a:t>
            </a:r>
          </a:p>
          <a:p>
            <a:pPr eaLnBrk="1" hangingPunct="1"/>
            <a:r>
              <a:rPr lang="en-US" sz="2400" b="1" dirty="0">
                <a:solidFill>
                  <a:schemeClr val="bg1"/>
                </a:solidFill>
                <a:latin typeface="+mj-lt"/>
              </a:rPr>
              <a:t>How many lanes?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sz="1100">
                <a:solidFill>
                  <a:srgbClr val="898989"/>
                </a:solidFill>
                <a:cs typeface="Arial" charset="0"/>
              </a:rPr>
              <a:t>Montana Driver Education and Training 2012</a:t>
            </a:r>
          </a:p>
        </p:txBody>
      </p:sp>
      <p:sp>
        <p:nvSpPr>
          <p:cNvPr id="38915"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sz="1100">
                <a:solidFill>
                  <a:srgbClr val="898989"/>
                </a:solidFill>
              </a:rPr>
              <a:t>M4 - </a:t>
            </a:r>
            <a:fld id="{269068EB-0DFD-4B7D-86F4-8DE04B8FE88C}" type="slidenum">
              <a:rPr lang="en-US" sz="1100" smtClean="0">
                <a:solidFill>
                  <a:srgbClr val="898989"/>
                </a:solidFill>
              </a:rPr>
              <a:pPr eaLnBrk="1" hangingPunct="1"/>
              <a:t>36</a:t>
            </a:fld>
            <a:endParaRPr lang="en-US" sz="1100">
              <a:solidFill>
                <a:srgbClr val="898989"/>
              </a:solidFill>
            </a:endParaRPr>
          </a:p>
        </p:txBody>
      </p:sp>
      <p:pic>
        <p:nvPicPr>
          <p:cNvPr id="38916" name="Picture 2"/>
          <p:cNvPicPr>
            <a:picLocks noChangeAspect="1" noChangeArrowheads="1"/>
          </p:cNvPicPr>
          <p:nvPr/>
        </p:nvPicPr>
        <p:blipFill>
          <a:blip r:embed="rId3" cstate="print"/>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8917" name="TextBox 1"/>
          <p:cNvSpPr txBox="1">
            <a:spLocks noChangeArrowheads="1"/>
          </p:cNvSpPr>
          <p:nvPr/>
        </p:nvSpPr>
        <p:spPr bwMode="auto">
          <a:xfrm>
            <a:off x="729343" y="5061096"/>
            <a:ext cx="42780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hangingPunct="1"/>
            <a:r>
              <a:rPr lang="en-US" sz="2400" b="1" dirty="0">
                <a:latin typeface="+mj-lt"/>
              </a:rPr>
              <a:t>One-way or two-way?  What’s the problem here?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2"/>
          <p:cNvPicPr>
            <a:picLocks noChangeAspect="1" noChangeArrowheads="1"/>
          </p:cNvPicPr>
          <p:nvPr/>
        </p:nvPicPr>
        <p:blipFill rotWithShape="1">
          <a:blip r:embed="rId3" cstate="print"/>
          <a:srcRect l="1456" t="17573" r="1567" b="10852"/>
          <a:stretch/>
        </p:blipFill>
        <p:spPr bwMode="auto">
          <a:xfrm>
            <a:off x="0" y="0"/>
            <a:ext cx="10385661" cy="6858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941" name="TextBox 1"/>
          <p:cNvSpPr txBox="1">
            <a:spLocks noChangeArrowheads="1"/>
          </p:cNvSpPr>
          <p:nvPr/>
        </p:nvSpPr>
        <p:spPr bwMode="auto">
          <a:xfrm>
            <a:off x="1878519" y="5837353"/>
            <a:ext cx="63280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hangingPunct="1"/>
            <a:r>
              <a:rPr lang="en-US" sz="2400" b="1" dirty="0">
                <a:solidFill>
                  <a:schemeClr val="bg1"/>
                </a:solidFill>
                <a:latin typeface="+mj-lt"/>
              </a:rPr>
              <a:t>You are in the white truck.</a:t>
            </a:r>
          </a:p>
          <a:p>
            <a:pPr algn="ctr" eaLnBrk="1" hangingPunct="1"/>
            <a:r>
              <a:rPr lang="en-US" sz="2400" b="1" dirty="0">
                <a:solidFill>
                  <a:schemeClr val="bg1"/>
                </a:solidFill>
                <a:latin typeface="+mj-lt"/>
              </a:rPr>
              <a:t>What is the driver in the gray car doing? Why?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3"/>
          <p:cNvPicPr>
            <a:picLocks noChangeAspect="1" noChangeArrowheads="1"/>
          </p:cNvPicPr>
          <p:nvPr/>
        </p:nvPicPr>
        <p:blipFill rotWithShape="1">
          <a:blip r:embed="rId3" cstate="print"/>
          <a:srcRect l="1606" t="1841" r="925" b="8822"/>
          <a:stretch/>
        </p:blipFill>
        <p:spPr bwMode="auto">
          <a:xfrm>
            <a:off x="0" y="0"/>
            <a:ext cx="9963510" cy="6858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0965" name="TextBox 1"/>
          <p:cNvSpPr txBox="1">
            <a:spLocks noChangeArrowheads="1"/>
          </p:cNvSpPr>
          <p:nvPr/>
        </p:nvSpPr>
        <p:spPr bwMode="auto">
          <a:xfrm>
            <a:off x="3644354" y="5869424"/>
            <a:ext cx="26342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sz="2400" b="1" dirty="0">
                <a:solidFill>
                  <a:schemeClr val="bg1"/>
                </a:solidFill>
                <a:latin typeface="+mj-lt"/>
              </a:rPr>
              <a:t>Can you turn right?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2"/>
          <p:cNvPicPr>
            <a:picLocks noChangeAspect="1" noChangeArrowheads="1"/>
          </p:cNvPicPr>
          <p:nvPr/>
        </p:nvPicPr>
        <p:blipFill rotWithShape="1">
          <a:blip r:embed="rId3" cstate="print"/>
          <a:srcRect l="1282" t="1681" r="1267" b="2670"/>
          <a:stretch/>
        </p:blipFill>
        <p:spPr bwMode="auto">
          <a:xfrm>
            <a:off x="-1" y="0"/>
            <a:ext cx="9161201" cy="494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989" name="TextBox 1"/>
          <p:cNvSpPr txBox="1">
            <a:spLocks noChangeArrowheads="1"/>
          </p:cNvSpPr>
          <p:nvPr/>
        </p:nvSpPr>
        <p:spPr bwMode="auto">
          <a:xfrm>
            <a:off x="870857" y="5149066"/>
            <a:ext cx="74022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hangingPunct="1"/>
            <a:r>
              <a:rPr lang="en-US" sz="2400" b="1" dirty="0">
                <a:latin typeface="+mj-lt"/>
              </a:rPr>
              <a:t>Scan your front zone.</a:t>
            </a:r>
          </a:p>
          <a:p>
            <a:pPr algn="ctr" eaLnBrk="1" hangingPunct="1"/>
            <a:r>
              <a:rPr lang="en-US" sz="2400" b="1" dirty="0">
                <a:latin typeface="+mj-lt"/>
              </a:rPr>
              <a:t>What do you see and what are your options?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9804"/>
                <a:invGamma/>
              </a:schemeClr>
            </a:gs>
            <a:gs pos="50000">
              <a:schemeClr val="bg1"/>
            </a:gs>
            <a:gs pos="100000">
              <a:schemeClr val="bg1">
                <a:gamma/>
                <a:shade val="89804"/>
                <a:invGamma/>
              </a:schemeClr>
            </a:gs>
          </a:gsLst>
          <a:lin ang="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6704013" y="76200"/>
            <a:ext cx="2439987" cy="1752600"/>
            <a:chOff x="4223" y="0"/>
            <a:chExt cx="3200" cy="1164"/>
          </a:xfrm>
        </p:grpSpPr>
        <p:sp>
          <p:nvSpPr>
            <p:cNvPr id="8246" name="Line 3"/>
            <p:cNvSpPr>
              <a:spLocks noChangeShapeType="1"/>
            </p:cNvSpPr>
            <p:nvPr/>
          </p:nvSpPr>
          <p:spPr bwMode="auto">
            <a:xfrm flipH="1">
              <a:off x="4239" y="1164"/>
              <a:ext cx="3184"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47" name="Line 4"/>
            <p:cNvSpPr>
              <a:spLocks noChangeShapeType="1"/>
            </p:cNvSpPr>
            <p:nvPr/>
          </p:nvSpPr>
          <p:spPr bwMode="auto">
            <a:xfrm>
              <a:off x="4223" y="0"/>
              <a:ext cx="0" cy="1164"/>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8195" name="Line 5"/>
          <p:cNvSpPr>
            <a:spLocks noChangeShapeType="1"/>
          </p:cNvSpPr>
          <p:nvPr/>
        </p:nvSpPr>
        <p:spPr bwMode="auto">
          <a:xfrm>
            <a:off x="57150" y="3048000"/>
            <a:ext cx="3162300" cy="0"/>
          </a:xfrm>
          <a:prstGeom prst="line">
            <a:avLst/>
          </a:prstGeom>
          <a:noFill/>
          <a:ln w="381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196" name="Line 6"/>
          <p:cNvSpPr>
            <a:spLocks noChangeShapeType="1"/>
          </p:cNvSpPr>
          <p:nvPr/>
        </p:nvSpPr>
        <p:spPr bwMode="auto">
          <a:xfrm flipH="1">
            <a:off x="1543050" y="3524250"/>
            <a:ext cx="165735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197" name="Arc 7"/>
          <p:cNvSpPr>
            <a:spLocks/>
          </p:cNvSpPr>
          <p:nvPr/>
        </p:nvSpPr>
        <p:spPr bwMode="auto">
          <a:xfrm>
            <a:off x="3181350" y="1943100"/>
            <a:ext cx="1619250" cy="11049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38100" cap="rnd">
            <a:solidFill>
              <a:schemeClr val="tx2"/>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8" name="Arc 8"/>
          <p:cNvSpPr>
            <a:spLocks/>
          </p:cNvSpPr>
          <p:nvPr/>
        </p:nvSpPr>
        <p:spPr bwMode="auto">
          <a:xfrm>
            <a:off x="3257550" y="1847850"/>
            <a:ext cx="2171700" cy="16764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38100" cap="rnd">
            <a:solidFill>
              <a:schemeClr val="tx1"/>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9" name="Arc 9"/>
          <p:cNvSpPr>
            <a:spLocks/>
          </p:cNvSpPr>
          <p:nvPr/>
        </p:nvSpPr>
        <p:spPr bwMode="auto">
          <a:xfrm>
            <a:off x="3124200" y="1828800"/>
            <a:ext cx="2933700" cy="222885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57150" cap="rnd">
            <a:solidFill>
              <a:schemeClr val="tx1"/>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8200" name="Group 11"/>
          <p:cNvGrpSpPr>
            <a:grpSpLocks/>
          </p:cNvGrpSpPr>
          <p:nvPr/>
        </p:nvGrpSpPr>
        <p:grpSpPr bwMode="auto">
          <a:xfrm>
            <a:off x="38100" y="19050"/>
            <a:ext cx="3162300" cy="1885950"/>
            <a:chOff x="24" y="12"/>
            <a:chExt cx="1992" cy="1212"/>
          </a:xfrm>
        </p:grpSpPr>
        <p:sp>
          <p:nvSpPr>
            <p:cNvPr id="8244" name="Line 12"/>
            <p:cNvSpPr>
              <a:spLocks noChangeShapeType="1"/>
            </p:cNvSpPr>
            <p:nvPr/>
          </p:nvSpPr>
          <p:spPr bwMode="auto">
            <a:xfrm>
              <a:off x="24" y="1224"/>
              <a:ext cx="198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45" name="Line 13"/>
            <p:cNvSpPr>
              <a:spLocks noChangeShapeType="1"/>
            </p:cNvSpPr>
            <p:nvPr/>
          </p:nvSpPr>
          <p:spPr bwMode="auto">
            <a:xfrm>
              <a:off x="2016" y="12"/>
              <a:ext cx="0" cy="121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8201" name="Group 14"/>
          <p:cNvGrpSpPr>
            <a:grpSpLocks/>
          </p:cNvGrpSpPr>
          <p:nvPr/>
        </p:nvGrpSpPr>
        <p:grpSpPr bwMode="auto">
          <a:xfrm>
            <a:off x="0" y="4737100"/>
            <a:ext cx="3200400" cy="2501900"/>
            <a:chOff x="0" y="3044"/>
            <a:chExt cx="2016" cy="1608"/>
          </a:xfrm>
        </p:grpSpPr>
        <p:sp>
          <p:nvSpPr>
            <p:cNvPr id="8242" name="Line 15"/>
            <p:cNvSpPr>
              <a:spLocks noChangeShapeType="1"/>
            </p:cNvSpPr>
            <p:nvPr/>
          </p:nvSpPr>
          <p:spPr bwMode="auto">
            <a:xfrm>
              <a:off x="0" y="3044"/>
              <a:ext cx="2006"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43" name="Line 16"/>
            <p:cNvSpPr>
              <a:spLocks noChangeShapeType="1"/>
            </p:cNvSpPr>
            <p:nvPr/>
          </p:nvSpPr>
          <p:spPr bwMode="auto">
            <a:xfrm flipV="1">
              <a:off x="2016" y="3044"/>
              <a:ext cx="0" cy="1608"/>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8202" name="Group 17"/>
          <p:cNvGrpSpPr>
            <a:grpSpLocks/>
          </p:cNvGrpSpPr>
          <p:nvPr/>
        </p:nvGrpSpPr>
        <p:grpSpPr bwMode="auto">
          <a:xfrm>
            <a:off x="6724650" y="4705350"/>
            <a:ext cx="2419350" cy="2459038"/>
            <a:chOff x="4236" y="2996"/>
            <a:chExt cx="3200" cy="1608"/>
          </a:xfrm>
        </p:grpSpPr>
        <p:sp>
          <p:nvSpPr>
            <p:cNvPr id="8240" name="Line 18"/>
            <p:cNvSpPr>
              <a:spLocks noChangeShapeType="1"/>
            </p:cNvSpPr>
            <p:nvPr/>
          </p:nvSpPr>
          <p:spPr bwMode="auto">
            <a:xfrm flipH="1">
              <a:off x="4252" y="2996"/>
              <a:ext cx="3184"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41" name="Line 19"/>
            <p:cNvSpPr>
              <a:spLocks noChangeShapeType="1"/>
            </p:cNvSpPr>
            <p:nvPr/>
          </p:nvSpPr>
          <p:spPr bwMode="auto">
            <a:xfrm flipV="1">
              <a:off x="4236" y="2996"/>
              <a:ext cx="0" cy="1608"/>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8203" name="Line 20"/>
          <p:cNvSpPr>
            <a:spLocks noChangeShapeType="1"/>
          </p:cNvSpPr>
          <p:nvPr/>
        </p:nvSpPr>
        <p:spPr bwMode="auto">
          <a:xfrm>
            <a:off x="6991350" y="3192463"/>
            <a:ext cx="2120900" cy="0"/>
          </a:xfrm>
          <a:prstGeom prst="line">
            <a:avLst/>
          </a:prstGeom>
          <a:noFill/>
          <a:ln w="28575">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04" name="Line 21"/>
          <p:cNvSpPr>
            <a:spLocks noChangeShapeType="1"/>
          </p:cNvSpPr>
          <p:nvPr/>
        </p:nvSpPr>
        <p:spPr bwMode="auto">
          <a:xfrm>
            <a:off x="4800600" y="0"/>
            <a:ext cx="0" cy="1924050"/>
          </a:xfrm>
          <a:prstGeom prst="line">
            <a:avLst/>
          </a:prstGeom>
          <a:noFill/>
          <a:ln w="381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05" name="Line 22"/>
          <p:cNvSpPr>
            <a:spLocks noChangeShapeType="1"/>
          </p:cNvSpPr>
          <p:nvPr/>
        </p:nvSpPr>
        <p:spPr bwMode="auto">
          <a:xfrm>
            <a:off x="4933950" y="4786313"/>
            <a:ext cx="0" cy="1924050"/>
          </a:xfrm>
          <a:prstGeom prst="line">
            <a:avLst/>
          </a:prstGeom>
          <a:noFill/>
          <a:ln w="381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06" name="Line 23"/>
          <p:cNvSpPr>
            <a:spLocks noChangeShapeType="1"/>
          </p:cNvSpPr>
          <p:nvPr/>
        </p:nvSpPr>
        <p:spPr bwMode="auto">
          <a:xfrm flipH="1">
            <a:off x="0" y="3976688"/>
            <a:ext cx="3200400" cy="0"/>
          </a:xfrm>
          <a:prstGeom prst="line">
            <a:avLst/>
          </a:prstGeom>
          <a:noFill/>
          <a:ln w="38100">
            <a:solidFill>
              <a:schemeClr val="tx1"/>
            </a:solidFill>
            <a:prstDash val="lg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07" name="Line 24"/>
          <p:cNvSpPr>
            <a:spLocks noChangeShapeType="1"/>
          </p:cNvSpPr>
          <p:nvPr/>
        </p:nvSpPr>
        <p:spPr bwMode="auto">
          <a:xfrm flipH="1">
            <a:off x="381000" y="3048000"/>
            <a:ext cx="1047750" cy="279400"/>
          </a:xfrm>
          <a:prstGeom prst="line">
            <a:avLst/>
          </a:prstGeom>
          <a:noFill/>
          <a:ln w="28575">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08" name="Line 25"/>
          <p:cNvSpPr>
            <a:spLocks noChangeShapeType="1"/>
          </p:cNvSpPr>
          <p:nvPr/>
        </p:nvSpPr>
        <p:spPr bwMode="auto">
          <a:xfrm flipH="1">
            <a:off x="0" y="3305175"/>
            <a:ext cx="457200" cy="0"/>
          </a:xfrm>
          <a:prstGeom prst="line">
            <a:avLst/>
          </a:prstGeom>
          <a:noFill/>
          <a:ln w="28575">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09" name="Line 26"/>
          <p:cNvSpPr>
            <a:spLocks noChangeShapeType="1"/>
          </p:cNvSpPr>
          <p:nvPr/>
        </p:nvSpPr>
        <p:spPr bwMode="auto">
          <a:xfrm flipH="1">
            <a:off x="0" y="3048000"/>
            <a:ext cx="1047750" cy="228600"/>
          </a:xfrm>
          <a:prstGeom prst="line">
            <a:avLst/>
          </a:prstGeom>
          <a:noFill/>
          <a:ln w="28575">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10" name="Line 27"/>
          <p:cNvSpPr>
            <a:spLocks noChangeShapeType="1"/>
          </p:cNvSpPr>
          <p:nvPr/>
        </p:nvSpPr>
        <p:spPr bwMode="auto">
          <a:xfrm flipH="1">
            <a:off x="0" y="3048000"/>
            <a:ext cx="590550" cy="149225"/>
          </a:xfrm>
          <a:prstGeom prst="line">
            <a:avLst/>
          </a:prstGeom>
          <a:noFill/>
          <a:ln w="28575">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11" name="Line 28"/>
          <p:cNvSpPr>
            <a:spLocks noChangeShapeType="1"/>
          </p:cNvSpPr>
          <p:nvPr/>
        </p:nvSpPr>
        <p:spPr bwMode="auto">
          <a:xfrm>
            <a:off x="5429250" y="0"/>
            <a:ext cx="0" cy="1811338"/>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12" name="Line 29"/>
          <p:cNvSpPr>
            <a:spLocks noChangeShapeType="1"/>
          </p:cNvSpPr>
          <p:nvPr/>
        </p:nvSpPr>
        <p:spPr bwMode="auto">
          <a:xfrm>
            <a:off x="6057900" y="19050"/>
            <a:ext cx="0" cy="1811338"/>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13" name="Arc 30"/>
          <p:cNvSpPr>
            <a:spLocks/>
          </p:cNvSpPr>
          <p:nvPr/>
        </p:nvSpPr>
        <p:spPr bwMode="auto">
          <a:xfrm>
            <a:off x="2362200" y="3505200"/>
            <a:ext cx="533400" cy="223838"/>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14" name="Line 31"/>
          <p:cNvSpPr>
            <a:spLocks noChangeShapeType="1"/>
          </p:cNvSpPr>
          <p:nvPr/>
        </p:nvSpPr>
        <p:spPr bwMode="auto">
          <a:xfrm>
            <a:off x="2438400" y="3810000"/>
            <a:ext cx="666750" cy="0"/>
          </a:xfrm>
          <a:prstGeom prst="line">
            <a:avLst/>
          </a:prstGeom>
          <a:noFill/>
          <a:ln w="5715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8215" name="Line 32"/>
          <p:cNvSpPr>
            <a:spLocks noChangeShapeType="1"/>
          </p:cNvSpPr>
          <p:nvPr/>
        </p:nvSpPr>
        <p:spPr bwMode="auto">
          <a:xfrm>
            <a:off x="6991350" y="3995738"/>
            <a:ext cx="2139950" cy="0"/>
          </a:xfrm>
          <a:prstGeom prst="line">
            <a:avLst/>
          </a:prstGeom>
          <a:noFill/>
          <a:ln w="38100">
            <a:solidFill>
              <a:schemeClr val="tx1"/>
            </a:solidFill>
            <a:prstDash val="lg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16" name="Line 33"/>
          <p:cNvSpPr>
            <a:spLocks noChangeShapeType="1"/>
          </p:cNvSpPr>
          <p:nvPr/>
        </p:nvSpPr>
        <p:spPr bwMode="auto">
          <a:xfrm>
            <a:off x="57150" y="2465388"/>
            <a:ext cx="3048000" cy="0"/>
          </a:xfrm>
          <a:prstGeom prst="line">
            <a:avLst/>
          </a:prstGeom>
          <a:noFill/>
          <a:ln w="38100">
            <a:solidFill>
              <a:schemeClr val="tx1"/>
            </a:solidFill>
            <a:prstDash val="lg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17" name="Line 34"/>
          <p:cNvSpPr>
            <a:spLocks noChangeShapeType="1"/>
          </p:cNvSpPr>
          <p:nvPr/>
        </p:nvSpPr>
        <p:spPr bwMode="auto">
          <a:xfrm>
            <a:off x="3962400" y="0"/>
            <a:ext cx="0" cy="1811338"/>
          </a:xfrm>
          <a:prstGeom prst="line">
            <a:avLst/>
          </a:prstGeom>
          <a:noFill/>
          <a:ln w="38100">
            <a:solidFill>
              <a:schemeClr val="tx1"/>
            </a:solidFill>
            <a:prstDash val="lg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18" name="Line 35"/>
          <p:cNvSpPr>
            <a:spLocks noChangeShapeType="1"/>
          </p:cNvSpPr>
          <p:nvPr/>
        </p:nvSpPr>
        <p:spPr bwMode="auto">
          <a:xfrm>
            <a:off x="6972300" y="2482850"/>
            <a:ext cx="2159000" cy="0"/>
          </a:xfrm>
          <a:prstGeom prst="line">
            <a:avLst/>
          </a:prstGeom>
          <a:noFill/>
          <a:ln w="38100">
            <a:solidFill>
              <a:schemeClr val="tx1"/>
            </a:solidFill>
            <a:prstDash val="lg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19" name="Line 36"/>
          <p:cNvSpPr>
            <a:spLocks noChangeShapeType="1"/>
          </p:cNvSpPr>
          <p:nvPr/>
        </p:nvSpPr>
        <p:spPr bwMode="auto">
          <a:xfrm>
            <a:off x="4076700" y="4899025"/>
            <a:ext cx="0" cy="1811338"/>
          </a:xfrm>
          <a:prstGeom prst="line">
            <a:avLst/>
          </a:prstGeom>
          <a:noFill/>
          <a:ln w="38100">
            <a:solidFill>
              <a:schemeClr val="tx1"/>
            </a:solidFill>
            <a:prstDash val="lgDash"/>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20" name="Line 37"/>
          <p:cNvSpPr>
            <a:spLocks noChangeShapeType="1"/>
          </p:cNvSpPr>
          <p:nvPr/>
        </p:nvSpPr>
        <p:spPr bwMode="auto">
          <a:xfrm>
            <a:off x="5791200" y="4899025"/>
            <a:ext cx="0" cy="852488"/>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21" name="Line 38"/>
          <p:cNvSpPr>
            <a:spLocks noChangeShapeType="1"/>
          </p:cNvSpPr>
          <p:nvPr/>
        </p:nvSpPr>
        <p:spPr bwMode="auto">
          <a:xfrm>
            <a:off x="6972300" y="3249613"/>
            <a:ext cx="2159000" cy="0"/>
          </a:xfrm>
          <a:prstGeom prst="line">
            <a:avLst/>
          </a:prstGeom>
          <a:noFill/>
          <a:ln w="28575">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22" name="Line 39"/>
          <p:cNvSpPr>
            <a:spLocks noChangeShapeType="1"/>
          </p:cNvSpPr>
          <p:nvPr/>
        </p:nvSpPr>
        <p:spPr bwMode="auto">
          <a:xfrm>
            <a:off x="4991100" y="4786313"/>
            <a:ext cx="0" cy="1924050"/>
          </a:xfrm>
          <a:prstGeom prst="line">
            <a:avLst/>
          </a:prstGeom>
          <a:noFill/>
          <a:ln w="381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23" name="Line 40"/>
          <p:cNvSpPr>
            <a:spLocks noChangeShapeType="1"/>
          </p:cNvSpPr>
          <p:nvPr/>
        </p:nvSpPr>
        <p:spPr bwMode="auto">
          <a:xfrm>
            <a:off x="4743450" y="0"/>
            <a:ext cx="0" cy="1924050"/>
          </a:xfrm>
          <a:prstGeom prst="line">
            <a:avLst/>
          </a:prstGeom>
          <a:noFill/>
          <a:ln w="381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24" name="Line 41"/>
          <p:cNvSpPr>
            <a:spLocks noChangeShapeType="1"/>
          </p:cNvSpPr>
          <p:nvPr/>
        </p:nvSpPr>
        <p:spPr bwMode="auto">
          <a:xfrm>
            <a:off x="6724650" y="1773238"/>
            <a:ext cx="0" cy="287655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25" name="Line 42"/>
          <p:cNvSpPr>
            <a:spLocks noChangeShapeType="1"/>
          </p:cNvSpPr>
          <p:nvPr/>
        </p:nvSpPr>
        <p:spPr bwMode="auto">
          <a:xfrm>
            <a:off x="6972300" y="1830388"/>
            <a:ext cx="0" cy="283845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26" name="Line 43"/>
          <p:cNvSpPr>
            <a:spLocks noChangeShapeType="1"/>
          </p:cNvSpPr>
          <p:nvPr/>
        </p:nvSpPr>
        <p:spPr bwMode="auto">
          <a:xfrm>
            <a:off x="7181850" y="2482850"/>
            <a:ext cx="0" cy="67310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27" name="Line 44"/>
          <p:cNvSpPr>
            <a:spLocks noChangeShapeType="1"/>
          </p:cNvSpPr>
          <p:nvPr/>
        </p:nvSpPr>
        <p:spPr bwMode="auto">
          <a:xfrm>
            <a:off x="7067550" y="1849438"/>
            <a:ext cx="0" cy="61595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28" name="Slide Number Placeholder 6"/>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fld id="{24678E35-433F-4A1B-BD60-45640BD2359E}" type="slidenum">
              <a:rPr lang="en-US" sz="1100" smtClean="0">
                <a:solidFill>
                  <a:srgbClr val="898989"/>
                </a:solidFill>
              </a:rPr>
              <a:pPr eaLnBrk="1" hangingPunct="1"/>
              <a:t>4</a:t>
            </a:fld>
            <a:endParaRPr lang="en-US" sz="1100">
              <a:solidFill>
                <a:srgbClr val="898989"/>
              </a:solidFill>
            </a:endParaRPr>
          </a:p>
        </p:txBody>
      </p:sp>
      <p:sp>
        <p:nvSpPr>
          <p:cNvPr id="8229" name="Rectangle 1"/>
          <p:cNvSpPr>
            <a:spLocks noChangeArrowheads="1"/>
          </p:cNvSpPr>
          <p:nvPr/>
        </p:nvSpPr>
        <p:spPr bwMode="auto">
          <a:xfrm>
            <a:off x="76200" y="60325"/>
            <a:ext cx="4572000"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dirty="0">
                <a:latin typeface="+mj-lt"/>
              </a:rPr>
              <a:t>Roadway markings </a:t>
            </a:r>
          </a:p>
          <a:p>
            <a:r>
              <a:rPr lang="en-US" dirty="0">
                <a:latin typeface="+mj-lt"/>
              </a:rPr>
              <a:t>Where you can go and </a:t>
            </a:r>
          </a:p>
          <a:p>
            <a:r>
              <a:rPr lang="en-US" dirty="0">
                <a:latin typeface="+mj-lt"/>
              </a:rPr>
              <a:t>what you can do</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latin typeface="+mj-lt"/>
              </a:rPr>
              <a:t>Designate lanes</a:t>
            </a:r>
          </a:p>
          <a:p>
            <a:r>
              <a:rPr lang="en-US" dirty="0">
                <a:latin typeface="+mj-lt"/>
              </a:rPr>
              <a:t>Direct traffic</a:t>
            </a:r>
          </a:p>
          <a:p>
            <a:r>
              <a:rPr lang="en-US" dirty="0">
                <a:latin typeface="+mj-lt"/>
              </a:rPr>
              <a:t>Warn of hazards</a:t>
            </a:r>
          </a:p>
          <a:p>
            <a:r>
              <a:rPr lang="en-US" dirty="0">
                <a:latin typeface="+mj-lt"/>
              </a:rPr>
              <a:t>Signal permission to pass</a:t>
            </a:r>
          </a:p>
        </p:txBody>
      </p:sp>
      <p:sp>
        <p:nvSpPr>
          <p:cNvPr id="2" name="Down Arrow 1"/>
          <p:cNvSpPr>
            <a:spLocks noChangeArrowheads="1"/>
          </p:cNvSpPr>
          <p:nvPr/>
        </p:nvSpPr>
        <p:spPr bwMode="auto">
          <a:xfrm rot="832763">
            <a:off x="7107238" y="1311275"/>
            <a:ext cx="228600" cy="838200"/>
          </a:xfrm>
          <a:prstGeom prst="downArrow">
            <a:avLst>
              <a:gd name="adj1" fmla="val 50000"/>
              <a:gd name="adj2" fmla="val 49992"/>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8" name="Down Arrow 47"/>
          <p:cNvSpPr>
            <a:spLocks noChangeArrowheads="1"/>
          </p:cNvSpPr>
          <p:nvPr/>
        </p:nvSpPr>
        <p:spPr bwMode="auto">
          <a:xfrm rot="832763">
            <a:off x="4897438" y="2759075"/>
            <a:ext cx="228600" cy="838200"/>
          </a:xfrm>
          <a:prstGeom prst="downArrow">
            <a:avLst>
              <a:gd name="adj1" fmla="val 50000"/>
              <a:gd name="adj2" fmla="val 49992"/>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9" name="Down Arrow 48"/>
          <p:cNvSpPr>
            <a:spLocks noChangeArrowheads="1"/>
          </p:cNvSpPr>
          <p:nvPr/>
        </p:nvSpPr>
        <p:spPr bwMode="auto">
          <a:xfrm rot="832763">
            <a:off x="4973638" y="3902075"/>
            <a:ext cx="228600" cy="838200"/>
          </a:xfrm>
          <a:prstGeom prst="downArrow">
            <a:avLst>
              <a:gd name="adj1" fmla="val 50000"/>
              <a:gd name="adj2" fmla="val 49992"/>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0" name="Down Arrow 49"/>
          <p:cNvSpPr>
            <a:spLocks noChangeArrowheads="1"/>
          </p:cNvSpPr>
          <p:nvPr/>
        </p:nvSpPr>
        <p:spPr bwMode="auto">
          <a:xfrm rot="832763">
            <a:off x="630238" y="2149475"/>
            <a:ext cx="228600" cy="838200"/>
          </a:xfrm>
          <a:prstGeom prst="downArrow">
            <a:avLst>
              <a:gd name="adj1" fmla="val 50000"/>
              <a:gd name="adj2" fmla="val 49992"/>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1" name="Down Arrow 50"/>
          <p:cNvSpPr>
            <a:spLocks noChangeArrowheads="1"/>
          </p:cNvSpPr>
          <p:nvPr/>
        </p:nvSpPr>
        <p:spPr bwMode="auto">
          <a:xfrm rot="832763">
            <a:off x="1849438" y="1539875"/>
            <a:ext cx="228600" cy="838200"/>
          </a:xfrm>
          <a:prstGeom prst="downArrow">
            <a:avLst>
              <a:gd name="adj1" fmla="val 50000"/>
              <a:gd name="adj2" fmla="val 49992"/>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2" name="Down Arrow 51"/>
          <p:cNvSpPr>
            <a:spLocks noChangeArrowheads="1"/>
          </p:cNvSpPr>
          <p:nvPr/>
        </p:nvSpPr>
        <p:spPr bwMode="auto">
          <a:xfrm rot="832763">
            <a:off x="2078038" y="2606675"/>
            <a:ext cx="228600" cy="838200"/>
          </a:xfrm>
          <a:prstGeom prst="downArrow">
            <a:avLst>
              <a:gd name="adj1" fmla="val 50000"/>
              <a:gd name="adj2" fmla="val 49992"/>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3" name="Down Arrow 52"/>
          <p:cNvSpPr>
            <a:spLocks noChangeArrowheads="1"/>
          </p:cNvSpPr>
          <p:nvPr/>
        </p:nvSpPr>
        <p:spPr bwMode="auto">
          <a:xfrm rot="-1176254">
            <a:off x="3714750" y="1995488"/>
            <a:ext cx="228600" cy="838200"/>
          </a:xfrm>
          <a:prstGeom prst="downArrow">
            <a:avLst>
              <a:gd name="adj1" fmla="val 50000"/>
              <a:gd name="adj2" fmla="val 49992"/>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4" name="Down Arrow 53"/>
          <p:cNvSpPr>
            <a:spLocks noChangeArrowheads="1"/>
          </p:cNvSpPr>
          <p:nvPr/>
        </p:nvSpPr>
        <p:spPr bwMode="auto">
          <a:xfrm>
            <a:off x="3962400" y="3825875"/>
            <a:ext cx="228600" cy="838200"/>
          </a:xfrm>
          <a:prstGeom prst="downArrow">
            <a:avLst>
              <a:gd name="adj1" fmla="val 50000"/>
              <a:gd name="adj2" fmla="val 49992"/>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5" name="Down Arrow 54"/>
          <p:cNvSpPr>
            <a:spLocks noChangeArrowheads="1"/>
          </p:cNvSpPr>
          <p:nvPr/>
        </p:nvSpPr>
        <p:spPr bwMode="auto">
          <a:xfrm rot="-2833492">
            <a:off x="6215063" y="1701800"/>
            <a:ext cx="228600" cy="838200"/>
          </a:xfrm>
          <a:prstGeom prst="downArrow">
            <a:avLst>
              <a:gd name="adj1" fmla="val 50000"/>
              <a:gd name="adj2" fmla="val 49992"/>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6" name="Down Arrow 55"/>
          <p:cNvSpPr>
            <a:spLocks noChangeArrowheads="1"/>
          </p:cNvSpPr>
          <p:nvPr/>
        </p:nvSpPr>
        <p:spPr bwMode="auto">
          <a:xfrm rot="5400000">
            <a:off x="7620000" y="2438400"/>
            <a:ext cx="228600" cy="838200"/>
          </a:xfrm>
          <a:prstGeom prst="downArrow">
            <a:avLst>
              <a:gd name="adj1" fmla="val 50000"/>
              <a:gd name="adj2" fmla="val 49992"/>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53"/>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52"/>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50"/>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51"/>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2"/>
          <p:cNvPicPr>
            <a:picLocks noChangeAspect="1" noChangeArrowheads="1"/>
          </p:cNvPicPr>
          <p:nvPr/>
        </p:nvPicPr>
        <p:blipFill rotWithShape="1">
          <a:blip r:embed="rId3" cstate="print"/>
          <a:srcRect l="1861" t="1944" r="2210" b="7647"/>
          <a:stretch/>
        </p:blipFill>
        <p:spPr bwMode="auto">
          <a:xfrm>
            <a:off x="0" y="0"/>
            <a:ext cx="98183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3013" name="TextBox 1"/>
          <p:cNvSpPr txBox="1">
            <a:spLocks noChangeArrowheads="1"/>
          </p:cNvSpPr>
          <p:nvPr/>
        </p:nvSpPr>
        <p:spPr bwMode="auto">
          <a:xfrm>
            <a:off x="2572473" y="5598510"/>
            <a:ext cx="547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sz="2400" b="1" dirty="0">
                <a:solidFill>
                  <a:schemeClr val="bg1"/>
                </a:solidFill>
                <a:latin typeface="+mj-lt"/>
              </a:rPr>
              <a:t>Can you turn right if you stay in this lane?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2" descr="C:\Users\cp8035\Pictures\fishing sign.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358242" cy="574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4E887FC-181F-4D4A-B04A-78581335D63E}"/>
              </a:ext>
            </a:extLst>
          </p:cNvPr>
          <p:cNvSpPr/>
          <p:nvPr/>
        </p:nvSpPr>
        <p:spPr>
          <a:xfrm>
            <a:off x="2756351" y="5833250"/>
            <a:ext cx="3845540" cy="461665"/>
          </a:xfrm>
          <a:prstGeom prst="rect">
            <a:avLst/>
          </a:prstGeom>
        </p:spPr>
        <p:txBody>
          <a:bodyPr wrap="none">
            <a:spAutoFit/>
          </a:bodyPr>
          <a:lstStyle/>
          <a:p>
            <a:r>
              <a:rPr lang="en-US" sz="2400" b="1" dirty="0">
                <a:latin typeface="+mj-lt"/>
              </a:rPr>
              <a:t>What does this sign tell you?</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150" y="849439"/>
            <a:ext cx="9086850" cy="5695950"/>
          </a:xfrm>
          <a:prstGeom prst="rect">
            <a:avLst/>
          </a:prstGeom>
        </p:spPr>
      </p:pic>
      <p:sp>
        <p:nvSpPr>
          <p:cNvPr id="6" name="TextBox 5"/>
          <p:cNvSpPr txBox="1"/>
          <p:nvPr/>
        </p:nvSpPr>
        <p:spPr>
          <a:xfrm>
            <a:off x="219920" y="312611"/>
            <a:ext cx="8669438" cy="523220"/>
          </a:xfrm>
          <a:prstGeom prst="rect">
            <a:avLst/>
          </a:prstGeom>
          <a:noFill/>
        </p:spPr>
        <p:txBody>
          <a:bodyPr wrap="square" rtlCol="0">
            <a:spAutoFit/>
          </a:bodyPr>
          <a:lstStyle/>
          <a:p>
            <a:pPr algn="ctr"/>
            <a:r>
              <a:rPr lang="en-US" sz="2800" dirty="0">
                <a:solidFill>
                  <a:srgbClr val="C00000"/>
                </a:solidFill>
                <a:latin typeface="+mj-lt"/>
              </a:rPr>
              <a:t>Montana Codes and Tribal Codes Regulate Traffic </a:t>
            </a:r>
          </a:p>
        </p:txBody>
      </p:sp>
    </p:spTree>
    <p:extLst>
      <p:ext uri="{BB962C8B-B14F-4D97-AF65-F5344CB8AC3E}">
        <p14:creationId xmlns:p14="http://schemas.microsoft.com/office/powerpoint/2010/main" val="3398114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457200" y="167151"/>
            <a:ext cx="8229600" cy="727586"/>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Autofit/>
          </a:bodyPr>
          <a:lstStyle/>
          <a:p>
            <a:r>
              <a:rPr lang="en-US" sz="1800" b="1" dirty="0">
                <a:latin typeface="Arial" charset="0"/>
              </a:rPr>
              <a:t>Montana Driver Education and Training</a:t>
            </a:r>
            <a:br>
              <a:rPr lang="en-US" sz="2400" b="1" dirty="0">
                <a:solidFill>
                  <a:srgbClr val="CC0066"/>
                </a:solidFill>
                <a:latin typeface="Arial" charset="0"/>
              </a:rPr>
            </a:br>
            <a:r>
              <a:rPr lang="en-US" sz="2400" b="1" dirty="0">
                <a:solidFill>
                  <a:srgbClr val="C00000"/>
                </a:solidFill>
                <a:latin typeface="Arial" charset="0"/>
              </a:rPr>
              <a:t>Standards and Benchmarks</a:t>
            </a:r>
          </a:p>
        </p:txBody>
      </p:sp>
      <p:sp>
        <p:nvSpPr>
          <p:cNvPr id="110595" name="Rectangle 3"/>
          <p:cNvSpPr>
            <a:spLocks noGrp="1" noChangeArrowheads="1"/>
          </p:cNvSpPr>
          <p:nvPr>
            <p:ph type="body" idx="1"/>
          </p:nvPr>
        </p:nvSpPr>
        <p:spPr>
          <a:xfrm>
            <a:off x="176981" y="1150374"/>
            <a:ext cx="4011561" cy="5161936"/>
          </a:xfrm>
        </p:spPr>
        <p:txBody>
          <a:bodyPr>
            <a:noAutofit/>
          </a:bodyPr>
          <a:lstStyle/>
          <a:p>
            <a:pPr marL="0" indent="0">
              <a:lnSpc>
                <a:spcPct val="80000"/>
              </a:lnSpc>
              <a:buNone/>
            </a:pPr>
            <a:r>
              <a:rPr lang="en-US" sz="900" b="1" dirty="0">
                <a:latin typeface="Arial" charset="0"/>
              </a:rPr>
              <a:t>1.  </a:t>
            </a:r>
            <a:r>
              <a:rPr lang="en-US" sz="900" b="1" u="sng" dirty="0">
                <a:latin typeface="Arial" charset="0"/>
              </a:rPr>
              <a:t>Laws and Highway System</a:t>
            </a:r>
          </a:p>
          <a:p>
            <a:pPr marL="640080" lvl="1" indent="-457200">
              <a:lnSpc>
                <a:spcPct val="120000"/>
              </a:lnSpc>
              <a:buFontTx/>
              <a:buNone/>
            </a:pPr>
            <a:r>
              <a:rPr lang="en-US" sz="900" dirty="0">
                <a:latin typeface="Arial" charset="0"/>
              </a:rPr>
              <a:t>1.1.  	know the laws outlined in the Montana Driver's manual;</a:t>
            </a:r>
          </a:p>
          <a:p>
            <a:pPr marL="640080" lvl="1" indent="-457200">
              <a:lnSpc>
                <a:spcPct val="120000"/>
              </a:lnSpc>
              <a:buFontTx/>
              <a:buNone/>
            </a:pPr>
            <a:r>
              <a:rPr lang="en-US" sz="900" dirty="0">
                <a:latin typeface="Arial" charset="0"/>
              </a:rPr>
              <a:t>1.2.  	understand the laws outlined in the Montana Driver's Manual; and</a:t>
            </a:r>
          </a:p>
          <a:p>
            <a:pPr marL="640080" lvl="1" indent="-457200">
              <a:lnSpc>
                <a:spcPct val="120000"/>
              </a:lnSpc>
              <a:buFontTx/>
              <a:buNone/>
            </a:pPr>
            <a:r>
              <a:rPr lang="en-US" sz="900" dirty="0">
                <a:latin typeface="Arial" charset="0"/>
              </a:rPr>
              <a:t>1.3.  	consistently demonstrate knowledge and understanding by responsible adherence to highway transportation system traffic laws and control devices.</a:t>
            </a:r>
          </a:p>
          <a:p>
            <a:pPr marL="0" indent="0">
              <a:lnSpc>
                <a:spcPct val="120000"/>
              </a:lnSpc>
              <a:buNone/>
            </a:pPr>
            <a:r>
              <a:rPr lang="en-US" sz="900" b="1" dirty="0">
                <a:latin typeface="Arial" charset="0"/>
              </a:rPr>
              <a:t>2.  </a:t>
            </a:r>
            <a:r>
              <a:rPr lang="en-US" sz="900" b="1" u="sng" dirty="0">
                <a:latin typeface="Arial" charset="0"/>
              </a:rPr>
              <a:t>Responsibility</a:t>
            </a:r>
            <a:endParaRPr lang="en-US" sz="900" dirty="0">
              <a:latin typeface="Arial" charset="0"/>
            </a:endParaRPr>
          </a:p>
          <a:p>
            <a:pPr marL="640080" lvl="1" indent="-457200">
              <a:lnSpc>
                <a:spcPct val="120000"/>
              </a:lnSpc>
              <a:buFontTx/>
              <a:buNone/>
            </a:pPr>
            <a:r>
              <a:rPr lang="en-US" sz="900" dirty="0">
                <a:latin typeface="Arial" charset="0"/>
              </a:rPr>
              <a:t>2.1.  	recognize the importance of making safe and responsible decisions for owning and operating a motor vehicle;</a:t>
            </a:r>
          </a:p>
          <a:p>
            <a:pPr marL="640080" lvl="1" indent="-457200">
              <a:lnSpc>
                <a:spcPct val="120000"/>
              </a:lnSpc>
              <a:buFontTx/>
              <a:buNone/>
            </a:pPr>
            <a:r>
              <a:rPr lang="en-US" sz="900" dirty="0">
                <a:latin typeface="Arial" charset="0"/>
              </a:rPr>
              <a:t>2.2	demonstrate the ability to make appropriate decisions while operating a motor vehicle;</a:t>
            </a:r>
          </a:p>
          <a:p>
            <a:pPr marL="640080" lvl="1" indent="-457200">
              <a:lnSpc>
                <a:spcPct val="120000"/>
              </a:lnSpc>
              <a:buFontTx/>
              <a:buNone/>
            </a:pPr>
            <a:r>
              <a:rPr lang="en-US" sz="900" dirty="0">
                <a:latin typeface="Arial" charset="0"/>
              </a:rPr>
              <a:t>2.3.  	consistently display respect for other users of the highway transportation system; and</a:t>
            </a:r>
          </a:p>
          <a:p>
            <a:pPr marL="640080" lvl="1" indent="-457200">
              <a:lnSpc>
                <a:spcPct val="120000"/>
              </a:lnSpc>
              <a:buFontTx/>
              <a:buNone/>
            </a:pPr>
            <a:r>
              <a:rPr lang="en-US" sz="900" dirty="0">
                <a:latin typeface="Arial" charset="0"/>
              </a:rPr>
              <a:t>2.4.  	develop positive habits and attitudes for responsible driving.</a:t>
            </a:r>
          </a:p>
          <a:p>
            <a:pPr marL="0" indent="0">
              <a:lnSpc>
                <a:spcPct val="120000"/>
              </a:lnSpc>
              <a:buNone/>
            </a:pPr>
            <a:r>
              <a:rPr lang="en-US" sz="900" b="1" dirty="0">
                <a:latin typeface="Arial" charset="0"/>
              </a:rPr>
              <a:t>3.  </a:t>
            </a:r>
            <a:r>
              <a:rPr lang="en-US" sz="900" b="1" u="sng" dirty="0">
                <a:latin typeface="Arial" charset="0"/>
              </a:rPr>
              <a:t>Visual Skills</a:t>
            </a:r>
          </a:p>
          <a:p>
            <a:pPr marL="640080" lvl="1" indent="-457200">
              <a:lnSpc>
                <a:spcPct val="120000"/>
              </a:lnSpc>
              <a:buFontTx/>
              <a:buNone/>
            </a:pPr>
            <a:r>
              <a:rPr lang="en-US" sz="900" dirty="0">
                <a:latin typeface="Arial" charset="0"/>
              </a:rPr>
              <a:t>3.1. 	 know proper visual skills for operating a motor vehicle;</a:t>
            </a:r>
          </a:p>
          <a:p>
            <a:pPr marL="640080" lvl="1" indent="-457200">
              <a:lnSpc>
                <a:spcPct val="120000"/>
              </a:lnSpc>
              <a:buFontTx/>
              <a:buNone/>
            </a:pPr>
            <a:r>
              <a:rPr lang="en-US" sz="900" dirty="0">
                <a:latin typeface="Arial" charset="0"/>
              </a:rPr>
              <a:t>3.2.  	communicate and explain proper visual skills for operating a motor vehicle;</a:t>
            </a:r>
          </a:p>
          <a:p>
            <a:pPr marL="640080" lvl="1" indent="-457200">
              <a:lnSpc>
                <a:spcPct val="120000"/>
              </a:lnSpc>
              <a:buFontTx/>
              <a:buNone/>
            </a:pPr>
            <a:r>
              <a:rPr lang="en-US" sz="900" dirty="0">
                <a:latin typeface="Arial" charset="0"/>
              </a:rPr>
              <a:t>3.3. 	 demonstrate the use of proper visual skills for operating a motor vehicle; and</a:t>
            </a:r>
          </a:p>
          <a:p>
            <a:pPr marL="640080" lvl="1" indent="-457200">
              <a:lnSpc>
                <a:spcPct val="120000"/>
              </a:lnSpc>
              <a:buFontTx/>
              <a:buNone/>
            </a:pPr>
            <a:r>
              <a:rPr lang="en-US" sz="900" dirty="0">
                <a:latin typeface="Arial" charset="0"/>
              </a:rPr>
              <a:t>3.4.  	develop habits and attitudes with regard to proper visual skills.</a:t>
            </a:r>
          </a:p>
          <a:p>
            <a:pPr marL="0" indent="0">
              <a:lnSpc>
                <a:spcPct val="120000"/>
              </a:lnSpc>
              <a:buNone/>
            </a:pPr>
            <a:r>
              <a:rPr lang="en-US" sz="900" b="1" dirty="0">
                <a:latin typeface="Arial" charset="0"/>
              </a:rPr>
              <a:t>4.  </a:t>
            </a:r>
            <a:r>
              <a:rPr lang="en-US" sz="900" b="1" u="sng" dirty="0">
                <a:latin typeface="Arial" charset="0"/>
              </a:rPr>
              <a:t>Vehicle Control</a:t>
            </a:r>
          </a:p>
          <a:p>
            <a:pPr marL="640080" lvl="1" indent="-457200">
              <a:lnSpc>
                <a:spcPct val="120000"/>
              </a:lnSpc>
              <a:buFontTx/>
              <a:buNone/>
            </a:pPr>
            <a:r>
              <a:rPr lang="en-US" sz="900" dirty="0">
                <a:latin typeface="Arial" charset="0"/>
              </a:rPr>
              <a:t>4.1.  	demonstrate smooth, safe and efficient operation of a motor vehicle; and</a:t>
            </a:r>
          </a:p>
          <a:p>
            <a:pPr marL="640080" lvl="1" indent="-457200">
              <a:lnSpc>
                <a:spcPct val="120000"/>
              </a:lnSpc>
              <a:buFontTx/>
              <a:buNone/>
            </a:pPr>
            <a:r>
              <a:rPr lang="en-US" sz="900" dirty="0">
                <a:latin typeface="Arial" charset="0"/>
              </a:rPr>
              <a:t>4.2.  	develop positive habits and attitudes relative to safe, efficient and smooth vehicle operation.</a:t>
            </a:r>
          </a:p>
          <a:p>
            <a:pPr marL="640080" lvl="1" indent="-457200" algn="r">
              <a:lnSpc>
                <a:spcPct val="120000"/>
              </a:lnSpc>
              <a:buFontTx/>
              <a:buNone/>
            </a:pPr>
            <a:endParaRPr lang="en-US" sz="1000" i="1" dirty="0">
              <a:latin typeface="Arial" charset="0"/>
            </a:endParaRPr>
          </a:p>
        </p:txBody>
      </p:sp>
      <p:sp>
        <p:nvSpPr>
          <p:cNvPr id="2" name="Rectangle 1"/>
          <p:cNvSpPr/>
          <p:nvPr/>
        </p:nvSpPr>
        <p:spPr>
          <a:xfrm>
            <a:off x="4350775" y="1160206"/>
            <a:ext cx="4488425" cy="5078313"/>
          </a:xfrm>
          <a:prstGeom prst="rect">
            <a:avLst/>
          </a:prstGeom>
        </p:spPr>
        <p:txBody>
          <a:bodyPr wrap="square">
            <a:spAutoFit/>
          </a:bodyPr>
          <a:lstStyle/>
          <a:p>
            <a:pPr marL="609600" indent="-609600">
              <a:lnSpc>
                <a:spcPct val="120000"/>
              </a:lnSpc>
              <a:buFontTx/>
              <a:buNone/>
            </a:pPr>
            <a:r>
              <a:rPr lang="en-US" sz="900" b="1" dirty="0">
                <a:latin typeface="Arial" charset="0"/>
              </a:rPr>
              <a:t>5.  </a:t>
            </a:r>
            <a:r>
              <a:rPr lang="en-US" sz="900" b="1" u="sng" dirty="0">
                <a:latin typeface="Arial" charset="0"/>
              </a:rPr>
              <a:t>Communication</a:t>
            </a:r>
          </a:p>
          <a:p>
            <a:pPr marL="640080" lvl="1" indent="-457200">
              <a:lnSpc>
                <a:spcPct val="120000"/>
              </a:lnSpc>
              <a:buFontTx/>
              <a:buNone/>
            </a:pPr>
            <a:r>
              <a:rPr lang="en-US" sz="900" dirty="0">
                <a:latin typeface="Arial" charset="0"/>
              </a:rPr>
              <a:t>5.1.  	consistently communicate driving intentions (i.e., use of lights, vehicle position, and personal signals);</a:t>
            </a:r>
          </a:p>
          <a:p>
            <a:pPr marL="640080" lvl="1" indent="-457200">
              <a:lnSpc>
                <a:spcPct val="120000"/>
              </a:lnSpc>
              <a:buFontTx/>
              <a:buNone/>
            </a:pPr>
            <a:r>
              <a:rPr lang="en-US" sz="900" dirty="0">
                <a:latin typeface="Arial" charset="0"/>
              </a:rPr>
              <a:t>5.2.  	adjust driver behavior based on observation of the highway transportation system and other roadway users;</a:t>
            </a:r>
          </a:p>
          <a:p>
            <a:pPr marL="640080" lvl="1" indent="-457200">
              <a:lnSpc>
                <a:spcPct val="120000"/>
              </a:lnSpc>
              <a:buFontTx/>
              <a:buNone/>
            </a:pPr>
            <a:r>
              <a:rPr lang="en-US" sz="900" dirty="0">
                <a:latin typeface="Arial" charset="0"/>
              </a:rPr>
              <a:t>5.3.	adjust communication (i.e., use of lights, vehicle position, and personal signals) based on observation of the highway transportation system and other users; and</a:t>
            </a:r>
          </a:p>
          <a:p>
            <a:pPr marL="640080" lvl="1" indent="-457200">
              <a:lnSpc>
                <a:spcPct val="120000"/>
              </a:lnSpc>
              <a:buFontTx/>
              <a:buNone/>
            </a:pPr>
            <a:r>
              <a:rPr lang="en-US" sz="900" dirty="0">
                <a:latin typeface="Arial" charset="0"/>
              </a:rPr>
              <a:t>5.4.	develop positive habits and attitudes for effective communication.</a:t>
            </a:r>
          </a:p>
          <a:p>
            <a:pPr marL="609600" indent="-609600">
              <a:lnSpc>
                <a:spcPct val="120000"/>
              </a:lnSpc>
              <a:buFontTx/>
              <a:buNone/>
            </a:pPr>
            <a:r>
              <a:rPr lang="en-US" sz="900" b="1" dirty="0">
                <a:latin typeface="Arial" charset="0"/>
              </a:rPr>
              <a:t>6.  </a:t>
            </a:r>
            <a:r>
              <a:rPr lang="en-US" sz="900" b="1" u="sng" dirty="0">
                <a:latin typeface="Arial" charset="0"/>
              </a:rPr>
              <a:t>Risk Management</a:t>
            </a:r>
          </a:p>
          <a:p>
            <a:pPr marL="640080" lvl="1" indent="-457200">
              <a:lnSpc>
                <a:spcPct val="120000"/>
              </a:lnSpc>
              <a:buFontTx/>
              <a:buNone/>
            </a:pPr>
            <a:r>
              <a:rPr lang="en-US" sz="900" dirty="0">
                <a:latin typeface="Arial" charset="0"/>
              </a:rPr>
              <a:t>6.1.	understand driver risk-management principles;</a:t>
            </a:r>
          </a:p>
          <a:p>
            <a:pPr marL="640080" lvl="1" indent="-457200">
              <a:lnSpc>
                <a:spcPct val="120000"/>
              </a:lnSpc>
              <a:buFontTx/>
              <a:buNone/>
            </a:pPr>
            <a:r>
              <a:rPr lang="en-US" sz="900" dirty="0">
                <a:latin typeface="Arial" charset="0"/>
              </a:rPr>
              <a:t>6.2. 	demonstrate driver risk-management strategies; and</a:t>
            </a:r>
          </a:p>
          <a:p>
            <a:pPr marL="640080" lvl="1" indent="-457200">
              <a:lnSpc>
                <a:spcPct val="120000"/>
              </a:lnSpc>
              <a:buFontTx/>
              <a:buNone/>
            </a:pPr>
            <a:r>
              <a:rPr lang="en-US" sz="900" dirty="0">
                <a:latin typeface="Arial" charset="0"/>
              </a:rPr>
              <a:t>6.3.	develop positive habits and attitudes for effective driver risk-management.</a:t>
            </a:r>
          </a:p>
          <a:p>
            <a:pPr marL="609600" indent="-609600">
              <a:lnSpc>
                <a:spcPct val="120000"/>
              </a:lnSpc>
              <a:buFontTx/>
              <a:buNone/>
            </a:pPr>
            <a:r>
              <a:rPr lang="en-US" sz="900" b="1" dirty="0">
                <a:latin typeface="Arial" charset="0"/>
              </a:rPr>
              <a:t>7.  </a:t>
            </a:r>
            <a:r>
              <a:rPr lang="en-US" sz="900" b="1" u="sng" dirty="0">
                <a:latin typeface="Arial" charset="0"/>
              </a:rPr>
              <a:t>Lifelong Learning</a:t>
            </a:r>
          </a:p>
          <a:p>
            <a:pPr marL="640080" lvl="1" indent="-457200">
              <a:lnSpc>
                <a:spcPct val="120000"/>
              </a:lnSpc>
              <a:buFontTx/>
              <a:buNone/>
            </a:pPr>
            <a:r>
              <a:rPr lang="en-US" sz="900" dirty="0">
                <a:latin typeface="Arial" charset="0"/>
              </a:rPr>
              <a:t>7.1. 	identify and use a range of learning strategies required to acquire or retain knowledge, positive driving habits, and driving skills for lifelong learning;</a:t>
            </a:r>
          </a:p>
          <a:p>
            <a:pPr marL="640080" lvl="1" indent="-457200">
              <a:lnSpc>
                <a:spcPct val="120000"/>
              </a:lnSpc>
              <a:buFontTx/>
              <a:buNone/>
            </a:pPr>
            <a:r>
              <a:rPr lang="en-US" sz="900" dirty="0">
                <a:latin typeface="Arial" charset="0"/>
              </a:rPr>
              <a:t>7.2.	establish learning goals that are based on an understanding of one’s own current and future learning needs; and</a:t>
            </a:r>
          </a:p>
          <a:p>
            <a:pPr marL="640080" lvl="1" indent="-457200">
              <a:lnSpc>
                <a:spcPct val="120000"/>
              </a:lnSpc>
              <a:buFontTx/>
              <a:buNone/>
            </a:pPr>
            <a:r>
              <a:rPr lang="en-US" sz="900" dirty="0">
                <a:latin typeface="Arial" charset="0"/>
              </a:rPr>
              <a:t>7.3. 	demonstrate knowledge and ability to make informed decisions required for positive driving habits, effective performance, and adaptation to change. </a:t>
            </a:r>
          </a:p>
          <a:p>
            <a:pPr marL="609600" indent="-609600">
              <a:lnSpc>
                <a:spcPct val="120000"/>
              </a:lnSpc>
              <a:buFontTx/>
              <a:buNone/>
            </a:pPr>
            <a:r>
              <a:rPr lang="en-US" sz="900" b="1" dirty="0">
                <a:latin typeface="Arial" charset="0"/>
              </a:rPr>
              <a:t>8.  </a:t>
            </a:r>
            <a:r>
              <a:rPr lang="en-US" sz="900" b="1" u="sng" dirty="0">
                <a:latin typeface="Arial" charset="0"/>
              </a:rPr>
              <a:t>Driving Experience</a:t>
            </a:r>
          </a:p>
          <a:p>
            <a:pPr marL="640080" lvl="1" indent="-457200">
              <a:lnSpc>
                <a:spcPct val="120000"/>
              </a:lnSpc>
              <a:buFontTx/>
              <a:buNone/>
            </a:pPr>
            <a:r>
              <a:rPr lang="en-US" sz="900" dirty="0">
                <a:latin typeface="Arial" charset="0"/>
              </a:rPr>
              <a:t>8.1.  	acquire at least the minimum number of BTW hours over at least the minimum number of days, as required by law, with a Montana-approved driver education teacher; and</a:t>
            </a:r>
          </a:p>
          <a:p>
            <a:pPr marL="640080" lvl="1" indent="-457200">
              <a:lnSpc>
                <a:spcPct val="120000"/>
              </a:lnSpc>
              <a:buFontTx/>
              <a:buNone/>
            </a:pPr>
            <a:r>
              <a:rPr lang="en-US" sz="900" dirty="0">
                <a:latin typeface="Arial" charset="0"/>
              </a:rPr>
              <a:t>8.2.	acquire additional behind-the-wheel driving experience with a parent or guardian’s assistance in a variety of driving situations (i.e., night, adverse weather, gravel road, etc.).</a:t>
            </a:r>
          </a:p>
        </p:txBody>
      </p:sp>
    </p:spTree>
    <p:extLst>
      <p:ext uri="{BB962C8B-B14F-4D97-AF65-F5344CB8AC3E}">
        <p14:creationId xmlns:p14="http://schemas.microsoft.com/office/powerpoint/2010/main" val="1571854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1050641.JPG"/>
          <p:cNvPicPr>
            <a:picLocks noChangeAspect="1"/>
          </p:cNvPicPr>
          <p:nvPr/>
        </p:nvPicPr>
        <p:blipFill>
          <a:blip r:embed="rId3" cstate="screen">
            <a:lum bright="-4000" contrast="13000"/>
          </a:blip>
          <a:stretch>
            <a:fillRect/>
          </a:stretch>
        </p:blipFill>
        <p:spPr>
          <a:xfrm>
            <a:off x="0" y="31057"/>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219" name="Title 1"/>
          <p:cNvSpPr>
            <a:spLocks noGrp="1"/>
          </p:cNvSpPr>
          <p:nvPr>
            <p:ph type="title"/>
          </p:nvPr>
        </p:nvSpPr>
        <p:spPr>
          <a:xfrm>
            <a:off x="2035628" y="4289427"/>
            <a:ext cx="5072743" cy="1240972"/>
          </a:xfrm>
          <a:solidFill>
            <a:srgbClr val="FFFFFF">
              <a:shade val="85000"/>
              <a:alpha val="43000"/>
            </a:srgbClr>
          </a:solidFill>
        </p:spPr>
        <p:txBody>
          <a:bodyPr/>
          <a:lstStyle/>
          <a:p>
            <a:pPr eaLnBrk="1" hangingPunct="1"/>
            <a:r>
              <a:rPr lang="en-US" sz="2400" b="1" dirty="0">
                <a:solidFill>
                  <a:schemeClr val="tx1">
                    <a:lumMod val="85000"/>
                    <a:lumOff val="15000"/>
                  </a:schemeClr>
                </a:solidFill>
                <a:latin typeface="+mj-lt"/>
                <a:ea typeface="ＭＳ Ｐゴシック" pitchFamily="34" charset="-128"/>
                <a:cs typeface="Arial" charset="0"/>
              </a:rPr>
              <a:t>These white dotted lines </a:t>
            </a:r>
            <a:br>
              <a:rPr lang="en-US" sz="2400" b="1" dirty="0">
                <a:solidFill>
                  <a:schemeClr val="tx1">
                    <a:lumMod val="85000"/>
                    <a:lumOff val="15000"/>
                  </a:schemeClr>
                </a:solidFill>
                <a:latin typeface="+mj-lt"/>
                <a:ea typeface="ＭＳ Ｐゴシック" pitchFamily="34" charset="-128"/>
                <a:cs typeface="Arial" charset="0"/>
              </a:rPr>
            </a:br>
            <a:r>
              <a:rPr lang="en-US" sz="2400" b="1" dirty="0">
                <a:solidFill>
                  <a:schemeClr val="tx1">
                    <a:lumMod val="85000"/>
                    <a:lumOff val="15000"/>
                  </a:schemeClr>
                </a:solidFill>
                <a:latin typeface="+mj-lt"/>
                <a:ea typeface="ＭＳ Ｐゴシック" pitchFamily="34" charset="-128"/>
                <a:cs typeface="Arial" charset="0"/>
              </a:rPr>
              <a:t>separate turning paths. </a:t>
            </a:r>
            <a:br>
              <a:rPr lang="en-US" sz="2000" b="1" dirty="0">
                <a:solidFill>
                  <a:schemeClr val="tx1">
                    <a:lumMod val="85000"/>
                    <a:lumOff val="15000"/>
                  </a:schemeClr>
                </a:solidFill>
                <a:latin typeface="+mj-lt"/>
                <a:ea typeface="ＭＳ Ｐゴシック" pitchFamily="34" charset="-128"/>
                <a:cs typeface="Arial" charset="0"/>
              </a:rPr>
            </a:br>
            <a:r>
              <a:rPr lang="en-US" sz="2000" b="1" dirty="0">
                <a:solidFill>
                  <a:srgbClr val="C00000"/>
                </a:solidFill>
                <a:latin typeface="+mj-lt"/>
                <a:ea typeface="ＭＳ Ｐゴシック" pitchFamily="34" charset="-128"/>
                <a:cs typeface="Arial" charset="0"/>
              </a:rPr>
              <a:t>AVOID CONFLICTS! DO NOT CROSS! </a:t>
            </a:r>
          </a:p>
        </p:txBody>
      </p:sp>
      <p:sp>
        <p:nvSpPr>
          <p:cNvPr id="5" name="Down Arrow 4"/>
          <p:cNvSpPr>
            <a:spLocks noChangeArrowheads="1"/>
          </p:cNvSpPr>
          <p:nvPr/>
        </p:nvSpPr>
        <p:spPr bwMode="auto">
          <a:xfrm rot="832763">
            <a:off x="4628472" y="2596767"/>
            <a:ext cx="447183" cy="1018806"/>
          </a:xfrm>
          <a:prstGeom prst="downArrow">
            <a:avLst>
              <a:gd name="adj1" fmla="val 50000"/>
              <a:gd name="adj2" fmla="val 49992"/>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sz="1100">
                <a:solidFill>
                  <a:srgbClr val="898989"/>
                </a:solidFill>
                <a:cs typeface="Arial" charset="0"/>
              </a:rPr>
              <a:t>Montana Driver Education and Training 2012</a:t>
            </a:r>
          </a:p>
        </p:txBody>
      </p:sp>
      <p:sp>
        <p:nvSpPr>
          <p:cNvPr id="10243"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sz="1100">
                <a:solidFill>
                  <a:srgbClr val="898989"/>
                </a:solidFill>
              </a:rPr>
              <a:t>M4 - </a:t>
            </a:r>
            <a:fld id="{FA4AD82B-E081-4B1D-826D-FE0DC05D969F}" type="slidenum">
              <a:rPr lang="en-US" sz="1100" smtClean="0">
                <a:solidFill>
                  <a:srgbClr val="898989"/>
                </a:solidFill>
              </a:rPr>
              <a:pPr eaLnBrk="1" hangingPunct="1"/>
              <a:t>6</a:t>
            </a:fld>
            <a:endParaRPr lang="en-US" sz="1100">
              <a:solidFill>
                <a:srgbClr val="898989"/>
              </a:solidFill>
            </a:endParaRPr>
          </a:p>
        </p:txBody>
      </p:sp>
      <p:pic>
        <p:nvPicPr>
          <p:cNvPr id="10244" name="Picture 2"/>
          <p:cNvPicPr>
            <a:picLocks noChangeAspect="1" noChangeArrowheads="1"/>
          </p:cNvPicPr>
          <p:nvPr/>
        </p:nvPicPr>
        <p:blipFill>
          <a:blip r:embed="rId3" cstate="print"/>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5" name="TextBox 1"/>
          <p:cNvSpPr txBox="1">
            <a:spLocks noChangeArrowheads="1"/>
          </p:cNvSpPr>
          <p:nvPr/>
        </p:nvSpPr>
        <p:spPr bwMode="auto">
          <a:xfrm>
            <a:off x="2879165" y="5861903"/>
            <a:ext cx="44360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hangingPunct="1"/>
            <a:r>
              <a:rPr lang="en-US" sz="2400" b="1" dirty="0">
                <a:solidFill>
                  <a:schemeClr val="bg1"/>
                </a:solidFill>
                <a:latin typeface="+mj-lt"/>
              </a:rPr>
              <a:t>Solid white lane lines are barriers</a:t>
            </a:r>
          </a:p>
          <a:p>
            <a:pPr algn="ctr" eaLnBrk="1" hangingPunct="1"/>
            <a:r>
              <a:rPr lang="en-US" sz="2400" b="1" dirty="0">
                <a:solidFill>
                  <a:schemeClr val="bg1"/>
                </a:solidFill>
                <a:latin typeface="+mj-lt"/>
              </a:rPr>
              <a:t>No crossing is allowed</a:t>
            </a:r>
          </a:p>
        </p:txBody>
      </p:sp>
      <p:sp>
        <p:nvSpPr>
          <p:cNvPr id="6" name="Down Arrow 4">
            <a:extLst>
              <a:ext uri="{FF2B5EF4-FFF2-40B4-BE49-F238E27FC236}">
                <a16:creationId xmlns:a16="http://schemas.microsoft.com/office/drawing/2014/main" id="{1D9F8E71-9EF6-4410-945C-C75CA2B379D4}"/>
              </a:ext>
            </a:extLst>
          </p:cNvPr>
          <p:cNvSpPr>
            <a:spLocks noChangeArrowheads="1"/>
          </p:cNvSpPr>
          <p:nvPr/>
        </p:nvSpPr>
        <p:spPr bwMode="auto">
          <a:xfrm rot="20029090">
            <a:off x="1652348" y="5445143"/>
            <a:ext cx="447183" cy="1018806"/>
          </a:xfrm>
          <a:prstGeom prst="downArrow">
            <a:avLst>
              <a:gd name="adj1" fmla="val 50000"/>
              <a:gd name="adj2" fmla="val 49992"/>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sz="1100">
                <a:solidFill>
                  <a:srgbClr val="898989"/>
                </a:solidFill>
                <a:cs typeface="Arial" charset="0"/>
              </a:rPr>
              <a:t>Montana Driver Education and Training 2012</a:t>
            </a:r>
          </a:p>
        </p:txBody>
      </p:sp>
      <p:sp>
        <p:nvSpPr>
          <p:cNvPr id="11267"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eaLnBrk="1" hangingPunct="1"/>
            <a:r>
              <a:rPr lang="en-US" sz="1100">
                <a:solidFill>
                  <a:srgbClr val="898989"/>
                </a:solidFill>
              </a:rPr>
              <a:t>M4 - </a:t>
            </a:r>
            <a:fld id="{97DBE5A7-196A-4562-AB19-CAA576F9552D}" type="slidenum">
              <a:rPr lang="en-US" sz="1100" smtClean="0">
                <a:solidFill>
                  <a:srgbClr val="898989"/>
                </a:solidFill>
              </a:rPr>
              <a:pPr eaLnBrk="1" hangingPunct="1"/>
              <a:t>7</a:t>
            </a:fld>
            <a:endParaRPr lang="en-US" sz="1100">
              <a:solidFill>
                <a:srgbClr val="898989"/>
              </a:solidFill>
            </a:endParaRPr>
          </a:p>
        </p:txBody>
      </p:sp>
      <p:pic>
        <p:nvPicPr>
          <p:cNvPr id="11268" name="Picture 2"/>
          <p:cNvPicPr>
            <a:picLocks noChangeAspect="1" noChangeArrowheads="1"/>
          </p:cNvPicPr>
          <p:nvPr/>
        </p:nvPicPr>
        <p:blipFill>
          <a:blip r:embed="rId3" cstate="print"/>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269" name="TextBox 1"/>
          <p:cNvSpPr txBox="1">
            <a:spLocks noChangeArrowheads="1"/>
          </p:cNvSpPr>
          <p:nvPr/>
        </p:nvSpPr>
        <p:spPr bwMode="auto">
          <a:xfrm>
            <a:off x="797346" y="5496778"/>
            <a:ext cx="48414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hangingPunct="1"/>
            <a:r>
              <a:rPr lang="en-US" sz="2400" b="1" dirty="0">
                <a:solidFill>
                  <a:schemeClr val="bg1"/>
                </a:solidFill>
                <a:latin typeface="+mj-lt"/>
              </a:rPr>
              <a:t>White lines separate lanes of  traffic </a:t>
            </a:r>
          </a:p>
          <a:p>
            <a:pPr algn="ctr" eaLnBrk="1" hangingPunct="1"/>
            <a:r>
              <a:rPr lang="en-US" sz="2400" b="1" dirty="0">
                <a:solidFill>
                  <a:schemeClr val="bg1"/>
                </a:solidFill>
                <a:latin typeface="+mj-lt"/>
              </a:rPr>
              <a:t>moving in which direction</a:t>
            </a:r>
            <a:r>
              <a:rPr lang="en-US" sz="2400" dirty="0">
                <a:solidFill>
                  <a:schemeClr val="bg1"/>
                </a:solidFill>
                <a:latin typeface="+mj-lt"/>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101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293" name="TextBox 1"/>
          <p:cNvSpPr txBox="1">
            <a:spLocks noChangeArrowheads="1"/>
          </p:cNvSpPr>
          <p:nvPr/>
        </p:nvSpPr>
        <p:spPr bwMode="auto">
          <a:xfrm>
            <a:off x="3014808" y="4572525"/>
            <a:ext cx="35824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pitchFamily="34" charset="-128"/>
              </a:defRPr>
            </a:lvl1pPr>
            <a:lvl2pPr marL="742950" indent="-285750" eaLnBrk="0" hangingPunct="0">
              <a:defRPr sz="2000">
                <a:solidFill>
                  <a:schemeClr val="tx1"/>
                </a:solidFill>
                <a:latin typeface="Arial" charset="0"/>
                <a:ea typeface="ＭＳ Ｐゴシック" pitchFamily="34" charset="-128"/>
              </a:defRPr>
            </a:lvl2pPr>
            <a:lvl3pPr marL="1143000" indent="-228600" eaLnBrk="0" hangingPunct="0">
              <a:defRPr sz="2000">
                <a:solidFill>
                  <a:schemeClr val="tx1"/>
                </a:solidFill>
                <a:latin typeface="Arial" charset="0"/>
                <a:ea typeface="ＭＳ Ｐゴシック" pitchFamily="34" charset="-128"/>
              </a:defRPr>
            </a:lvl3pPr>
            <a:lvl4pPr marL="1600200" indent="-228600" eaLnBrk="0" hangingPunct="0">
              <a:defRPr sz="2000">
                <a:solidFill>
                  <a:schemeClr val="tx1"/>
                </a:solidFill>
                <a:latin typeface="Arial" charset="0"/>
                <a:ea typeface="ＭＳ Ｐゴシック" pitchFamily="34" charset="-128"/>
              </a:defRPr>
            </a:lvl4pPr>
            <a:lvl5pPr marL="2057400" indent="-228600" eaLnBrk="0" hangingPunct="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pPr algn="ctr" eaLnBrk="1" hangingPunct="1"/>
            <a:r>
              <a:rPr lang="en-US" sz="2400" b="1" dirty="0">
                <a:solidFill>
                  <a:srgbClr val="C00000"/>
                </a:solidFill>
                <a:latin typeface="+mj-lt"/>
              </a:rPr>
              <a:t>Stop Line</a:t>
            </a:r>
          </a:p>
          <a:p>
            <a:pPr algn="ctr" eaLnBrk="1" hangingPunct="1"/>
            <a:r>
              <a:rPr lang="en-US" sz="2400" b="1" dirty="0">
                <a:latin typeface="+mj-lt"/>
              </a:rPr>
              <a:t>Legal stop location is before this line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2"/>
          <p:cNvPicPr>
            <a:picLocks noChangeAspect="1" noChangeArrowheads="1"/>
          </p:cNvPicPr>
          <p:nvPr/>
        </p:nvPicPr>
        <p:blipFill rotWithShape="1">
          <a:blip r:embed="rId3" cstate="print"/>
          <a:srcRect l="1163" t="1598" r="2690" b="2488"/>
          <a:stretch/>
        </p:blipFill>
        <p:spPr bwMode="auto">
          <a:xfrm>
            <a:off x="-25275" y="0"/>
            <a:ext cx="10758011" cy="6858000"/>
          </a:xfrm>
          <a:prstGeom prst="rect">
            <a:avLst/>
          </a:prstGeom>
          <a:extLst/>
        </p:spPr>
      </p:pic>
      <p:sp>
        <p:nvSpPr>
          <p:cNvPr id="2" name="Rectangle 1"/>
          <p:cNvSpPr/>
          <p:nvPr/>
        </p:nvSpPr>
        <p:spPr>
          <a:xfrm>
            <a:off x="704060" y="5547167"/>
            <a:ext cx="6182877" cy="830997"/>
          </a:xfrm>
          <a:prstGeom prst="rect">
            <a:avLst/>
          </a:prstGeom>
        </p:spPr>
        <p:txBody>
          <a:bodyPr wrap="square">
            <a:spAutoFit/>
          </a:bodyPr>
          <a:lstStyle/>
          <a:p>
            <a:pPr algn="ctr"/>
            <a:r>
              <a:rPr lang="en-US" sz="2400" b="1" dirty="0">
                <a:solidFill>
                  <a:schemeClr val="bg1"/>
                </a:solidFill>
                <a:latin typeface="+mj-lt"/>
              </a:rPr>
              <a:t>If the signals are flashing where are </a:t>
            </a:r>
            <a:br>
              <a:rPr lang="en-US" sz="2400" b="1" dirty="0">
                <a:solidFill>
                  <a:schemeClr val="bg1"/>
                </a:solidFill>
                <a:latin typeface="+mj-lt"/>
              </a:rPr>
            </a:br>
            <a:r>
              <a:rPr lang="en-US" sz="2400" b="1" dirty="0">
                <a:solidFill>
                  <a:schemeClr val="bg1"/>
                </a:solidFill>
                <a:latin typeface="+mj-lt"/>
              </a:rPr>
              <a:t>you supposed to stop? </a:t>
            </a:r>
          </a:p>
        </p:txBody>
      </p:sp>
    </p:spTree>
  </p:cSld>
  <p:clrMapOvr>
    <a:masterClrMapping/>
  </p:clrMapOvr>
</p:sld>
</file>

<file path=ppt/theme/theme1.xml><?xml version="1.0" encoding="utf-8"?>
<a:theme xmlns:a="http://schemas.openxmlformats.org/drawingml/2006/main" name="Montana">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9422</TotalTime>
  <Words>2153</Words>
  <Application>Microsoft Office PowerPoint</Application>
  <PresentationFormat>On-screen Show (4:3)</PresentationFormat>
  <Paragraphs>303</Paragraphs>
  <Slides>43</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ＭＳ Ｐゴシック</vt:lpstr>
      <vt:lpstr>Arial</vt:lpstr>
      <vt:lpstr>Arial Narrow</vt:lpstr>
      <vt:lpstr>Calibri</vt:lpstr>
      <vt:lpstr>Times New Roman</vt:lpstr>
      <vt:lpstr>Montana</vt:lpstr>
      <vt:lpstr>Module 2.3.1  Traffic Control and Laws Roadway Markings</vt:lpstr>
      <vt:lpstr>Objectives</vt:lpstr>
      <vt:lpstr>PowerPoint Presentation</vt:lpstr>
      <vt:lpstr>PowerPoint Presentation</vt:lpstr>
      <vt:lpstr>These white dotted lines  separate turning paths.  AVOID CONFLICTS! DO NOT CROSS! </vt:lpstr>
      <vt:lpstr>PowerPoint Presentation</vt:lpstr>
      <vt:lpstr>PowerPoint Presentation</vt:lpstr>
      <vt:lpstr>PowerPoint Presentation</vt:lpstr>
      <vt:lpstr>PowerPoint Presentation</vt:lpstr>
      <vt:lpstr>Yield Line (shark tooth) Legal yield location is before this 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many lanes? What are they used for?</vt:lpstr>
      <vt:lpstr>This is your view from the driver seat.  You have two really big problems!  What are they?</vt:lpstr>
      <vt:lpstr>PowerPoint Presentation</vt:lpstr>
      <vt:lpstr>PowerPoint Presentation</vt:lpstr>
      <vt:lpstr>Are you allowed to turn right and left across these lines?</vt:lpstr>
      <vt:lpstr>You are the driver. This is your view to the front. What do these roadway markings tell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Montana Driver Education and Training Standards and Benchmarks</vt:lpstr>
    </vt:vector>
  </TitlesOfParts>
  <Company>Costech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2.3.1 Roadway Markings</dc:title>
  <dc:creator>WORKGROUP;Montana Office of Public Instruction</dc:creator>
  <cp:lastModifiedBy>Borneman, Patricia</cp:lastModifiedBy>
  <cp:revision>520</cp:revision>
  <dcterms:created xsi:type="dcterms:W3CDTF">2000-04-02T03:17:31Z</dcterms:created>
  <dcterms:modified xsi:type="dcterms:W3CDTF">2018-03-09T18:21:06Z</dcterms:modified>
</cp:coreProperties>
</file>